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79" r:id="rId4"/>
    <p:sldId id="280" r:id="rId5"/>
    <p:sldId id="281" r:id="rId6"/>
    <p:sldId id="283" r:id="rId7"/>
    <p:sldId id="257" r:id="rId8"/>
    <p:sldId id="261" r:id="rId9"/>
    <p:sldId id="267" r:id="rId10"/>
    <p:sldId id="274" r:id="rId11"/>
    <p:sldId id="292" r:id="rId12"/>
    <p:sldId id="286" r:id="rId13"/>
    <p:sldId id="288" r:id="rId14"/>
    <p:sldId id="287" r:id="rId15"/>
    <p:sldId id="285" r:id="rId16"/>
    <p:sldId id="272" r:id="rId17"/>
    <p:sldId id="289" r:id="rId18"/>
    <p:sldId id="290" r:id="rId19"/>
    <p:sldId id="291" r:id="rId20"/>
    <p:sldId id="265" r:id="rId21"/>
    <p:sldId id="275" r:id="rId22"/>
    <p:sldId id="294" r:id="rId23"/>
    <p:sldId id="278" r:id="rId24"/>
    <p:sldId id="277"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0F5"/>
    <a:srgbClr val="00BA42"/>
    <a:srgbClr val="4472C4"/>
    <a:srgbClr val="F8756D"/>
    <a:srgbClr val="629C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64240"/>
  </p:normalViewPr>
  <p:slideViewPr>
    <p:cSldViewPr snapToGrid="0">
      <p:cViewPr varScale="1">
        <p:scale>
          <a:sx n="136" d="100"/>
          <a:sy n="136" d="100"/>
        </p:scale>
        <p:origin x="4616" y="200"/>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5DE2B-7882-1846-B183-5047C1CFA854}" type="datetimeFigureOut">
              <a:rPr lang="en-US" smtClean="0"/>
              <a:t>3/21/23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3767B-D85A-924E-AC4D-133A84335138}" type="slidenum">
              <a:rPr lang="en-US" smtClean="0"/>
              <a:t>‹#›</a:t>
            </a:fld>
            <a:endParaRPr lang="en-US"/>
          </a:p>
        </p:txBody>
      </p:sp>
    </p:spTree>
    <p:extLst>
      <p:ext uri="{BB962C8B-B14F-4D97-AF65-F5344CB8AC3E}">
        <p14:creationId xmlns:p14="http://schemas.microsoft.com/office/powerpoint/2010/main" val="1517986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ousestockwatcher.com/ap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your time, and welcome to my presentation: ”Timing the Stock Market with Congress”</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my presentation, I chose to look at </a:t>
            </a:r>
            <a:r>
              <a:rPr lang="en-US" sz="2800" b="0" i="0" dirty="0">
                <a:solidFill>
                  <a:srgbClr val="D1D5DB"/>
                </a:solidFill>
                <a:effectLst/>
                <a:latin typeface="Söhne"/>
              </a:rPr>
              <a:t>a dataset that tracks the financial transactions of members of Congress, including their stock trades, over the past 9 years.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a:t>
            </a:fld>
            <a:endParaRPr lang="en-US"/>
          </a:p>
        </p:txBody>
      </p:sp>
    </p:spTree>
    <p:extLst>
      <p:ext uri="{BB962C8B-B14F-4D97-AF65-F5344CB8AC3E}">
        <p14:creationId xmlns:p14="http://schemas.microsoft.com/office/powerpoint/2010/main" val="420229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After cleaning and analyzing the data, I  created a graph to group the transactions by sector of the stocks traded. </a:t>
            </a:r>
          </a:p>
          <a:p>
            <a:pPr algn="l"/>
            <a:r>
              <a:rPr lang="en-US" b="0" i="0" dirty="0">
                <a:solidFill>
                  <a:srgbClr val="D1D5DB"/>
                </a:solidFill>
                <a:effectLst/>
                <a:latin typeface="Söhne"/>
              </a:rPr>
              <a:t>The graph shows that tech stocks like Apple, Alphabet (Google), and Facebook are popular among both Republicans and Democrats.</a:t>
            </a:r>
          </a:p>
          <a:p>
            <a:pPr algn="l"/>
            <a:r>
              <a:rPr lang="en-US" b="0" i="0" dirty="0">
                <a:solidFill>
                  <a:srgbClr val="D1D5DB"/>
                </a:solidFill>
                <a:effectLst/>
                <a:latin typeface="Söhne"/>
              </a:rPr>
              <a:t> However, healthcare, finance, energy, and public utilities are also high on the list, indicating that representatives feel more confident in those sectors than others. </a:t>
            </a:r>
          </a:p>
          <a:p>
            <a:pPr algn="l"/>
            <a:endParaRPr lang="en-US" b="0" i="0" dirty="0">
              <a:solidFill>
                <a:srgbClr val="D1D5DB"/>
              </a:solidFill>
              <a:effectLst/>
              <a:latin typeface="Söhne"/>
            </a:endParaRPr>
          </a:p>
          <a:p>
            <a:pPr algn="l"/>
            <a:r>
              <a:rPr lang="en-US" b="0" i="0" dirty="0">
                <a:solidFill>
                  <a:srgbClr val="D1D5DB"/>
                </a:solidFill>
                <a:effectLst/>
                <a:latin typeface="Söhne"/>
              </a:rPr>
              <a:t>These sectors align with quite a few congressional committees and therefore this may be the result of insider knowledge coming from committees etc., but there is no way to know with out doing a thorough investigation.</a:t>
            </a:r>
          </a:p>
          <a:p>
            <a:pPr algn="l"/>
            <a:endParaRPr lang="en-US" b="0" i="0" dirty="0">
              <a:solidFill>
                <a:srgbClr val="D1D5DB"/>
              </a:solidFill>
              <a:effectLst/>
              <a:latin typeface="Söhne"/>
            </a:endParaRPr>
          </a:p>
          <a:p>
            <a:pPr algn="l"/>
            <a:r>
              <a:rPr lang="en-US" b="0" i="0" dirty="0">
                <a:solidFill>
                  <a:srgbClr val="D1D5DB"/>
                </a:solidFill>
                <a:effectLst/>
                <a:latin typeface="Söhne"/>
              </a:rPr>
              <a:t>Another insight from this graph is the breakdown of Republicans vs Democrats.</a:t>
            </a:r>
          </a:p>
          <a:p>
            <a:pPr algn="l"/>
            <a:r>
              <a:rPr lang="en-US" b="0" i="0" dirty="0">
                <a:solidFill>
                  <a:srgbClr val="D1D5DB"/>
                </a:solidFill>
                <a:effectLst/>
                <a:latin typeface="Söhne"/>
              </a:rPr>
              <a:t>Interestingly, Republicans are shown to be more interested in energy stocks than Democrats, along with public utilities and "basic industries." </a:t>
            </a:r>
          </a:p>
          <a:p>
            <a:pPr algn="l"/>
            <a:r>
              <a:rPr lang="en-US" b="0" i="0" dirty="0">
                <a:solidFill>
                  <a:srgbClr val="D1D5DB"/>
                </a:solidFill>
                <a:effectLst/>
                <a:latin typeface="Söhne"/>
              </a:rPr>
              <a:t>On the other hand, Democrats traded more frequently overall in other sectors, which may be partially explained by the fact that democrats made 800 more transactions than republicans. </a:t>
            </a:r>
          </a:p>
          <a:p>
            <a:pPr algn="l"/>
            <a:endParaRPr lang="en-US" b="0" i="0" dirty="0">
              <a:solidFill>
                <a:srgbClr val="D1D5DB"/>
              </a:solidFill>
              <a:effectLst/>
              <a:latin typeface="Söhne"/>
            </a:endParaRPr>
          </a:p>
          <a:p>
            <a:pPr algn="l"/>
            <a:r>
              <a:rPr lang="en-US" b="0" i="0" dirty="0">
                <a:solidFill>
                  <a:srgbClr val="D1D5DB"/>
                </a:solidFill>
                <a:effectLst/>
                <a:latin typeface="Söhne"/>
              </a:rPr>
              <a:t>This graph provides valuable insights into the trading behavior of different parties and their focus on specific sectors.</a:t>
            </a:r>
          </a:p>
          <a:p>
            <a:pPr algn="l"/>
            <a:r>
              <a:rPr lang="en-US" b="0" i="0" dirty="0">
                <a:solidFill>
                  <a:srgbClr val="D1D5DB"/>
                </a:solidFill>
                <a:effectLst/>
                <a:latin typeface="Söhne"/>
              </a:rPr>
              <a:t> </a:t>
            </a:r>
          </a:p>
          <a:p>
            <a:pPr algn="l"/>
            <a:r>
              <a:rPr lang="en-US" b="0" i="0" dirty="0">
                <a:solidFill>
                  <a:srgbClr val="D1D5DB"/>
                </a:solidFill>
                <a:effectLst/>
                <a:latin typeface="Söhne"/>
              </a:rPr>
              <a:t>NEXT</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10</a:t>
            </a:fld>
            <a:endParaRPr lang="en-US"/>
          </a:p>
        </p:txBody>
      </p:sp>
    </p:spTree>
    <p:extLst>
      <p:ext uri="{BB962C8B-B14F-4D97-AF65-F5344CB8AC3E}">
        <p14:creationId xmlns:p14="http://schemas.microsoft.com/office/powerpoint/2010/main" val="89385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now that I've given you a summary of the dataset, let me walk you through how I analyzed the performance of Congress. </a:t>
            </a:r>
          </a:p>
          <a:p>
            <a:pPr algn="l"/>
            <a:r>
              <a:rPr lang="en-US" b="0" i="0" dirty="0">
                <a:solidFill>
                  <a:srgbClr val="D1D5DB"/>
                </a:solidFill>
                <a:effectLst/>
                <a:latin typeface="Söhne"/>
              </a:rPr>
              <a:t>I was particularly interested in figuring out if Congressmembers are good at timing the stock market.</a:t>
            </a:r>
          </a:p>
          <a:p>
            <a:pPr algn="l"/>
            <a:r>
              <a:rPr lang="en-US" b="0" i="0" dirty="0">
                <a:solidFill>
                  <a:srgbClr val="D1D5DB"/>
                </a:solidFill>
                <a:effectLst/>
                <a:latin typeface="Söhne"/>
              </a:rPr>
              <a:t>Since I only had a range of values for each transaction and not exact amounts, I decided to look at the transaction date and the ticker associated with each trade. </a:t>
            </a:r>
          </a:p>
          <a:p>
            <a:pPr algn="l"/>
            <a:r>
              <a:rPr lang="en-US" b="0" i="0" dirty="0">
                <a:solidFill>
                  <a:srgbClr val="D1D5DB"/>
                </a:solidFill>
                <a:effectLst/>
                <a:latin typeface="Söhne"/>
              </a:rPr>
              <a:t>Then, I added the value of that ticker for various time frames after the transaction date, including 7 days, 30 days, 90 days, 365 days, and the current date.</a:t>
            </a:r>
          </a:p>
          <a:p>
            <a:pPr algn="l"/>
            <a:r>
              <a:rPr lang="en-US" b="0" i="0" dirty="0">
                <a:solidFill>
                  <a:srgbClr val="D1D5DB"/>
                </a:solidFill>
                <a:effectLst/>
                <a:latin typeface="Söhne"/>
              </a:rPr>
              <a:t>After that, I calculated the percentage change between the price of the stock at the time it was traded and the price of the stock in the time frame after the transaction. </a:t>
            </a:r>
          </a:p>
          <a:p>
            <a:pPr algn="l"/>
            <a:r>
              <a:rPr lang="en-US" b="0" i="0" dirty="0">
                <a:solidFill>
                  <a:srgbClr val="D1D5DB"/>
                </a:solidFill>
                <a:effectLst/>
                <a:latin typeface="Söhne"/>
              </a:rPr>
              <a:t>This helped me determine whether Congressmembers were buying stocks that performed well after their purchase or if they were selling stocks that performed poorly after they sold them.</a:t>
            </a:r>
          </a:p>
          <a:p>
            <a:pPr algn="l"/>
            <a:endParaRPr lang="en-US" b="0" i="0" dirty="0">
              <a:solidFill>
                <a:srgbClr val="D1D5DB"/>
              </a:solidFill>
              <a:effectLst/>
              <a:latin typeface="Söhne"/>
            </a:endParaRPr>
          </a:p>
          <a:p>
            <a:pPr algn="l"/>
            <a:r>
              <a:rPr lang="en-US" b="0" i="0" dirty="0">
                <a:solidFill>
                  <a:srgbClr val="D1D5DB"/>
                </a:solidFill>
                <a:effectLst/>
                <a:latin typeface="Söhne"/>
              </a:rPr>
              <a:t>CLICK</a:t>
            </a:r>
          </a:p>
          <a:p>
            <a:pPr algn="l"/>
            <a:endParaRPr lang="en-US" b="0" i="0" dirty="0">
              <a:solidFill>
                <a:srgbClr val="D1D5DB"/>
              </a:solidFill>
              <a:effectLst/>
              <a:latin typeface="Söhne"/>
            </a:endParaRPr>
          </a:p>
          <a:p>
            <a:pPr algn="l"/>
            <a:r>
              <a:rPr lang="en-US" b="0" i="0" dirty="0">
                <a:solidFill>
                  <a:srgbClr val="D1D5DB"/>
                </a:solidFill>
                <a:effectLst/>
                <a:latin typeface="Söhne"/>
              </a:rPr>
              <a:t>On this graph, you can see the percentage of government trades that have outperformed the S&amp;P 500. </a:t>
            </a:r>
          </a:p>
          <a:p>
            <a:pPr algn="l"/>
            <a:r>
              <a:rPr lang="en-US" b="0" i="0" dirty="0">
                <a:solidFill>
                  <a:srgbClr val="D1D5DB"/>
                </a:solidFill>
                <a:effectLst/>
                <a:latin typeface="Söhne"/>
              </a:rPr>
              <a:t>The x-axis groups the trades by the time frame of the percentage change.</a:t>
            </a:r>
          </a:p>
          <a:p>
            <a:pPr algn="l"/>
            <a:r>
              <a:rPr lang="en-US" b="0" i="0" dirty="0">
                <a:solidFill>
                  <a:srgbClr val="D1D5DB"/>
                </a:solidFill>
                <a:effectLst/>
                <a:latin typeface="Söhne"/>
              </a:rPr>
              <a:t>Overall, it appears that Congress has roughly a 50% chance of their trades beating out the S&amp;P 500. </a:t>
            </a:r>
          </a:p>
          <a:p>
            <a:pPr algn="l"/>
            <a:r>
              <a:rPr lang="en-US" b="0" i="0" dirty="0">
                <a:solidFill>
                  <a:srgbClr val="D1D5DB"/>
                </a:solidFill>
                <a:effectLst/>
                <a:latin typeface="Söhne"/>
              </a:rPr>
              <a:t>However, in the time frame of 1 year or less, more than 50% of Congress's transactions outperformed the S&amp;P 500. </a:t>
            </a:r>
          </a:p>
          <a:p>
            <a:pPr algn="l"/>
            <a:r>
              <a:rPr lang="en-US" b="0" i="0" dirty="0">
                <a:solidFill>
                  <a:srgbClr val="D1D5DB"/>
                </a:solidFill>
                <a:effectLst/>
                <a:latin typeface="Söhne"/>
              </a:rPr>
              <a:t>In the longer term, however, only 35% of Congress's trades outperformed the S&amp;P 500 when they purchased a stock.</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11</a:t>
            </a:fld>
            <a:endParaRPr lang="en-US"/>
          </a:p>
        </p:txBody>
      </p:sp>
    </p:spTree>
    <p:extLst>
      <p:ext uri="{BB962C8B-B14F-4D97-AF65-F5344CB8AC3E}">
        <p14:creationId xmlns:p14="http://schemas.microsoft.com/office/powerpoint/2010/main" val="178468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Alright, so in this graph, we're comparing Congress to the S&amp;P 500 to see who's better at timing the market. </a:t>
            </a:r>
          </a:p>
          <a:p>
            <a:pPr algn="l"/>
            <a:r>
              <a:rPr lang="en-US" b="0" i="0" dirty="0">
                <a:solidFill>
                  <a:srgbClr val="D1D5DB"/>
                </a:solidFill>
                <a:effectLst/>
                <a:latin typeface="Söhne"/>
              </a:rPr>
              <a:t>And it looks like, overall, Congress beats out the S&amp;P 500, except for the "</a:t>
            </a:r>
            <a:r>
              <a:rPr lang="en-US" b="0" i="0" dirty="0" err="1">
                <a:solidFill>
                  <a:srgbClr val="D1D5DB"/>
                </a:solidFill>
                <a:effectLst/>
                <a:latin typeface="Söhne"/>
              </a:rPr>
              <a:t>to_Date</a:t>
            </a:r>
            <a:r>
              <a:rPr lang="en-US" b="0" i="0" dirty="0">
                <a:solidFill>
                  <a:srgbClr val="D1D5DB"/>
                </a:solidFill>
                <a:effectLst/>
                <a:latin typeface="Söhne"/>
              </a:rPr>
              <a:t>" time frame.</a:t>
            </a:r>
          </a:p>
          <a:p>
            <a:pPr algn="l"/>
            <a:endParaRPr lang="en-US" b="0" i="0" dirty="0">
              <a:solidFill>
                <a:srgbClr val="D1D5DB"/>
              </a:solidFill>
              <a:effectLst/>
              <a:latin typeface="Söhne"/>
            </a:endParaRPr>
          </a:p>
          <a:p>
            <a:pPr algn="l"/>
            <a:r>
              <a:rPr lang="en-US" b="0" i="0" dirty="0">
                <a:solidFill>
                  <a:srgbClr val="D1D5DB"/>
                </a:solidFill>
                <a:effectLst/>
                <a:latin typeface="Söhne"/>
              </a:rPr>
              <a:t>This reminds me of a famous finance tale about Warren Buffet and a hedge fund in the late 2000s. </a:t>
            </a:r>
          </a:p>
          <a:p>
            <a:pPr algn="l"/>
            <a:r>
              <a:rPr lang="en-US" b="0" i="0" dirty="0">
                <a:solidFill>
                  <a:srgbClr val="D1D5DB"/>
                </a:solidFill>
                <a:effectLst/>
                <a:latin typeface="Söhne"/>
              </a:rPr>
              <a:t>Buffet made a bet that over 10 years, a simple S&amp;P 500 ETF would beat out any strategy that the hedge fund managers could come up with.</a:t>
            </a:r>
          </a:p>
          <a:p>
            <a:pPr algn="l"/>
            <a:r>
              <a:rPr lang="en-US" b="0" i="0" dirty="0">
                <a:solidFill>
                  <a:srgbClr val="D1D5DB"/>
                </a:solidFill>
                <a:effectLst/>
                <a:latin typeface="Söhne"/>
              </a:rPr>
              <a:t>In the short term, the hedge fund was the clear front-runner, especially with the 2008 financial crisis. </a:t>
            </a:r>
          </a:p>
          <a:p>
            <a:pPr algn="l"/>
            <a:r>
              <a:rPr lang="en-US" b="0" i="0" dirty="0">
                <a:solidFill>
                  <a:srgbClr val="D1D5DB"/>
                </a:solidFill>
                <a:effectLst/>
                <a:latin typeface="Söhne"/>
              </a:rPr>
              <a:t>But in the end, it was a classic story of the tortoise and the hare, with the ETF returning 85% over 10 years and the largest return of the 5 strategies the hedge fund put together being 62%, but averaging only 22%.</a:t>
            </a:r>
          </a:p>
          <a:p>
            <a:pPr algn="l"/>
            <a:endParaRPr lang="en-US" b="0" i="0" dirty="0">
              <a:solidFill>
                <a:srgbClr val="D1D5DB"/>
              </a:solidFill>
              <a:effectLst/>
              <a:latin typeface="Söhne"/>
            </a:endParaRPr>
          </a:p>
          <a:p>
            <a:pPr algn="l"/>
            <a:r>
              <a:rPr lang="en-US" b="0" i="0" dirty="0">
                <a:solidFill>
                  <a:srgbClr val="D1D5DB"/>
                </a:solidFill>
                <a:effectLst/>
                <a:latin typeface="Söhne"/>
              </a:rPr>
              <a:t>And a similar scenario is playing out here with Congress members buying stocks. On average (weighted based on volume), they're able to beat out the S&amp;P 500 up to a year.</a:t>
            </a:r>
          </a:p>
          <a:p>
            <a:pPr algn="l"/>
            <a:r>
              <a:rPr lang="en-US" b="0" i="0" dirty="0">
                <a:solidFill>
                  <a:srgbClr val="D1D5DB"/>
                </a:solidFill>
                <a:effectLst/>
                <a:latin typeface="Söhne"/>
              </a:rPr>
              <a:t>But past the year mark, if they had just bought and held </a:t>
            </a:r>
            <a:r>
              <a:rPr lang="en-US" b="0" i="0" dirty="0" err="1">
                <a:solidFill>
                  <a:srgbClr val="D1D5DB"/>
                </a:solidFill>
                <a:effectLst/>
                <a:latin typeface="Söhne"/>
              </a:rPr>
              <a:t>to_date</a:t>
            </a:r>
            <a:r>
              <a:rPr lang="en-US" b="0" i="0" dirty="0">
                <a:solidFill>
                  <a:srgbClr val="D1D5DB"/>
                </a:solidFill>
                <a:effectLst/>
                <a:latin typeface="Söhne"/>
              </a:rPr>
              <a:t>, they would have been better off buying the S&amp;P 500.</a:t>
            </a:r>
          </a:p>
          <a:p>
            <a:pPr algn="l"/>
            <a:endParaRPr lang="en-US" b="0" i="0" dirty="0">
              <a:solidFill>
                <a:srgbClr val="D1D5DB"/>
              </a:solidFill>
              <a:effectLst/>
              <a:latin typeface="Söhne"/>
            </a:endParaRPr>
          </a:p>
          <a:p>
            <a:pPr algn="l"/>
            <a:r>
              <a:rPr lang="en-US" b="0" i="0" dirty="0">
                <a:solidFill>
                  <a:srgbClr val="D1D5DB"/>
                </a:solidFill>
                <a:effectLst/>
                <a:latin typeface="Söhne"/>
              </a:rPr>
              <a:t>But here's the thing: when it comes to timing the market, it's not always a good thing when the price rises.</a:t>
            </a:r>
          </a:p>
          <a:p>
            <a:pPr algn="l"/>
            <a:r>
              <a:rPr lang="en-US" b="0" i="0" dirty="0">
                <a:solidFill>
                  <a:srgbClr val="D1D5DB"/>
                </a:solidFill>
                <a:effectLst/>
                <a:latin typeface="Söhne"/>
              </a:rPr>
              <a:t>If you buy a stock and it goes up in the following month or so, that's a well-timed buy. But if you sell a stock and it rises in value in the months following, that's a poorly timed trade.</a:t>
            </a:r>
          </a:p>
          <a:p>
            <a:pPr algn="l"/>
            <a:endParaRPr lang="en-US" b="0" i="0" dirty="0">
              <a:solidFill>
                <a:srgbClr val="D1D5DB"/>
              </a:solidFill>
              <a:effectLst/>
              <a:latin typeface="Söhne"/>
            </a:endParaRPr>
          </a:p>
          <a:p>
            <a:pPr algn="l"/>
            <a:r>
              <a:rPr lang="en-US" b="0" i="0" dirty="0">
                <a:solidFill>
                  <a:srgbClr val="D1D5DB"/>
                </a:solidFill>
                <a:effectLst/>
                <a:latin typeface="Söhne"/>
              </a:rPr>
              <a:t>My chart currently doesn't consider transaction type as a factor, so let's break this up further by looking at whether the transaction was a buy or a sell.</a:t>
            </a:r>
          </a:p>
        </p:txBody>
      </p:sp>
      <p:sp>
        <p:nvSpPr>
          <p:cNvPr id="4" name="Slide Number Placeholder 3"/>
          <p:cNvSpPr>
            <a:spLocks noGrp="1"/>
          </p:cNvSpPr>
          <p:nvPr>
            <p:ph type="sldNum" sz="quarter" idx="5"/>
          </p:nvPr>
        </p:nvSpPr>
        <p:spPr/>
        <p:txBody>
          <a:bodyPr/>
          <a:lstStyle/>
          <a:p>
            <a:fld id="{6B73767B-D85A-924E-AC4D-133A84335138}" type="slidenum">
              <a:rPr lang="en-US" smtClean="0"/>
              <a:t>12</a:t>
            </a:fld>
            <a:endParaRPr lang="en-US"/>
          </a:p>
        </p:txBody>
      </p:sp>
    </p:spTree>
    <p:extLst>
      <p:ext uri="{BB962C8B-B14F-4D97-AF65-F5344CB8AC3E}">
        <p14:creationId xmlns:p14="http://schemas.microsoft.com/office/powerpoint/2010/main" val="269044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b="0" i="0" dirty="0">
                <a:solidFill>
                  <a:srgbClr val="D1D5DB"/>
                </a:solidFill>
                <a:effectLst/>
                <a:latin typeface="Söhne"/>
              </a:rPr>
              <a:t>On this slide, I've included a graph that breaks down the data by transaction type and political party. </a:t>
            </a:r>
          </a:p>
          <a:p>
            <a:pPr algn="l"/>
            <a:r>
              <a:rPr lang="en-US" b="0" i="0" dirty="0">
                <a:solidFill>
                  <a:srgbClr val="D1D5DB"/>
                </a:solidFill>
                <a:effectLst/>
                <a:latin typeface="Söhne"/>
              </a:rPr>
              <a:t>The purpose of this chart is to provide a deeper analysis of the data to see which entity is better at timing the market for buying and selling stocks. Congress, or just the regular S&amp;P500.</a:t>
            </a:r>
          </a:p>
          <a:p>
            <a:pPr algn="l"/>
            <a:r>
              <a:rPr lang="en-US" b="0" i="0" dirty="0">
                <a:solidFill>
                  <a:srgbClr val="D1D5DB"/>
                </a:solidFill>
                <a:effectLst/>
                <a:latin typeface="Söhne"/>
              </a:rPr>
              <a:t>To interpret this chart, if the buy-percentage-change is higher than the other value, that means that entity outperformed the other. </a:t>
            </a:r>
          </a:p>
          <a:p>
            <a:pPr algn="l"/>
            <a:r>
              <a:rPr lang="en-US" b="0" i="0" dirty="0">
                <a:solidFill>
                  <a:srgbClr val="D1D5DB"/>
                </a:solidFill>
                <a:effectLst/>
                <a:latin typeface="Söhne"/>
              </a:rPr>
              <a:t>Conversely, with the sell data, we are looking for a lower percentage change since stocks typically rise over time. In other words, the lesser number is the better number.</a:t>
            </a:r>
          </a:p>
          <a:p>
            <a:pPr algn="l"/>
            <a:endParaRPr lang="en-US" b="0" i="0" dirty="0">
              <a:solidFill>
                <a:srgbClr val="D1D5DB"/>
              </a:solidFill>
              <a:effectLst/>
              <a:latin typeface="Söhne"/>
            </a:endParaRPr>
          </a:p>
          <a:p>
            <a:r>
              <a:rPr lang="en-US" dirty="0"/>
              <a:t>(TALK RESUTLS)</a:t>
            </a:r>
          </a:p>
          <a:p>
            <a:endParaRPr lang="en-US" dirty="0"/>
          </a:p>
          <a:p>
            <a:r>
              <a:rPr lang="en-US" dirty="0"/>
              <a:t>BUY SIDE</a:t>
            </a:r>
          </a:p>
          <a:p>
            <a:endParaRPr lang="en-US" dirty="0"/>
          </a:p>
          <a:p>
            <a:r>
              <a:rPr lang="en-US" dirty="0"/>
              <a:t>Click</a:t>
            </a:r>
          </a:p>
          <a:p>
            <a:endParaRPr lang="en-US" dirty="0"/>
          </a:p>
          <a:p>
            <a:r>
              <a:rPr lang="en-US" dirty="0"/>
              <a:t>SELL SIDE</a:t>
            </a:r>
          </a:p>
          <a:p>
            <a:endParaRPr lang="en-US" dirty="0"/>
          </a:p>
          <a:p>
            <a:endParaRPr lang="en-US" dirty="0"/>
          </a:p>
          <a:p>
            <a:r>
              <a:rPr lang="en-US" dirty="0"/>
              <a:t>SO:  Overall here congress is good at timing BUYS and not as good a timing the sells, compared to the S&amp;P 500. </a:t>
            </a:r>
          </a:p>
          <a:p>
            <a:endParaRPr lang="en-US" dirty="0"/>
          </a:p>
          <a:p>
            <a:r>
              <a:rPr lang="en-US" dirty="0"/>
              <a:t>In terms of timing the market with selling, the Government performed much poorer than then if they were holding the S&amp;P and sold that. </a:t>
            </a:r>
          </a:p>
          <a:p>
            <a:endParaRPr lang="en-US" dirty="0"/>
          </a:p>
          <a:p>
            <a:r>
              <a:rPr lang="en-US" dirty="0"/>
              <a:t>The only time is when they beat out on average 3 months after the transaction date, every where else, the S&amp;P500 rose less than the Gov trades.</a:t>
            </a:r>
          </a:p>
          <a:p>
            <a:endParaRPr lang="en-US" dirty="0"/>
          </a:p>
          <a:p>
            <a:r>
              <a:rPr lang="en-US" dirty="0"/>
              <a:t>However, I’m interested in an even FURTHER breakdown. I want to know if Democrats, or Republicans are better at timing the market.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13</a:t>
            </a:fld>
            <a:endParaRPr lang="en-US"/>
          </a:p>
        </p:txBody>
      </p:sp>
    </p:spTree>
    <p:extLst>
      <p:ext uri="{BB962C8B-B14F-4D97-AF65-F5344CB8AC3E}">
        <p14:creationId xmlns:p14="http://schemas.microsoft.com/office/powerpoint/2010/main" val="3134613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look at the sell transactions comparing democrats and republicans. </a:t>
            </a:r>
          </a:p>
          <a:p>
            <a:endParaRPr lang="en-US" dirty="0"/>
          </a:p>
          <a:p>
            <a:r>
              <a:rPr lang="en-US" dirty="0"/>
              <a:t>There is a MASSIVE Gap in performance between Democrats and republicans.</a:t>
            </a:r>
          </a:p>
          <a:p>
            <a:endParaRPr lang="en-US" dirty="0"/>
          </a:p>
          <a:p>
            <a:r>
              <a:rPr lang="en-US" dirty="0"/>
              <a:t>But the trends between the two are relatively similar as last time. In the buying Category, congress beats out the S&amp;P 500, except in the to-Date category.</a:t>
            </a:r>
          </a:p>
          <a:p>
            <a:endParaRPr lang="en-US" dirty="0"/>
          </a:p>
          <a:p>
            <a:pPr algn="l"/>
            <a:r>
              <a:rPr lang="en-US" b="0" i="0" dirty="0">
                <a:solidFill>
                  <a:srgbClr val="D1D5DB"/>
                </a:solidFill>
                <a:effectLst/>
                <a:latin typeface="Söhne"/>
              </a:rPr>
              <a:t>On this slide, I have included a graph that breaks down the data by transaction type and political party to analyze which political party is better at timing the market for buying and selling stocks.</a:t>
            </a:r>
          </a:p>
          <a:p>
            <a:pPr algn="l"/>
            <a:r>
              <a:rPr lang="en-US" b="0" i="0" dirty="0">
                <a:solidFill>
                  <a:srgbClr val="D1D5DB"/>
                </a:solidFill>
                <a:effectLst/>
                <a:latin typeface="Söhne"/>
              </a:rPr>
              <a:t>The additional facet can be seen on the right-hand side of the graph, with Democrats on top and Republicans on the bottom. Buys are on the left, and sells are on the right.</a:t>
            </a:r>
          </a:p>
          <a:p>
            <a:pPr algn="l"/>
            <a:endParaRPr lang="en-US" b="0" i="0" dirty="0">
              <a:solidFill>
                <a:srgbClr val="D1D5DB"/>
              </a:solidFill>
              <a:effectLst/>
              <a:latin typeface="Söhne"/>
            </a:endParaRPr>
          </a:p>
          <a:p>
            <a:pPr algn="l"/>
            <a:r>
              <a:rPr lang="en-US" b="0" i="0" dirty="0">
                <a:solidFill>
                  <a:srgbClr val="D1D5DB"/>
                </a:solidFill>
                <a:effectLst/>
                <a:latin typeface="Söhne"/>
              </a:rPr>
              <a:t>What's surprising about this graph is the stark difference between Democrats and Republicans. Let's first compare their performance in the buying category.</a:t>
            </a:r>
          </a:p>
          <a:p>
            <a:r>
              <a:rPr lang="en-US" dirty="0"/>
              <a:t>CLICK</a:t>
            </a:r>
          </a:p>
          <a:p>
            <a:r>
              <a:rPr lang="en-US" dirty="0"/>
              <a:t>CLICK</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The graph shows that Republicans outperformed Democrats in every metric, with the biggest difference being in the percentage change from transaction date </a:t>
            </a:r>
            <a:r>
              <a:rPr lang="en-US" b="0" i="0" dirty="0" err="1">
                <a:solidFill>
                  <a:srgbClr val="D1D5DB"/>
                </a:solidFill>
                <a:effectLst/>
                <a:latin typeface="Söhne"/>
              </a:rPr>
              <a:t>to_date</a:t>
            </a:r>
            <a:r>
              <a:rPr lang="en-US" b="0" i="0" dirty="0">
                <a:solidFill>
                  <a:srgbClr val="D1D5DB"/>
                </a:solidFill>
                <a:effectLst/>
                <a:latin typeface="Söhne"/>
              </a:rPr>
              <a:t>.</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CLICK </a:t>
            </a:r>
          </a:p>
          <a:p>
            <a:pPr algn="l"/>
            <a:r>
              <a:rPr lang="en-US" b="0" i="0" dirty="0">
                <a:solidFill>
                  <a:srgbClr val="D1D5DB"/>
                </a:solidFill>
                <a:effectLst/>
                <a:latin typeface="Söhne"/>
              </a:rPr>
              <a:t>CLICK</a:t>
            </a:r>
          </a:p>
          <a:p>
            <a:pPr algn="l"/>
            <a:endParaRPr lang="en-US" b="0" i="0" dirty="0">
              <a:solidFill>
                <a:srgbClr val="D1D5DB"/>
              </a:solidFill>
              <a:effectLst/>
              <a:latin typeface="Söhne"/>
            </a:endParaRPr>
          </a:p>
          <a:p>
            <a:pPr algn="l"/>
            <a:r>
              <a:rPr lang="en-US" b="0" i="0" dirty="0">
                <a:solidFill>
                  <a:srgbClr val="D1D5DB"/>
                </a:solidFill>
                <a:effectLst/>
                <a:latin typeface="Söhne"/>
              </a:rPr>
              <a:t>Now let's look at the sell transactions, again comparing Democrats and Republicans. </a:t>
            </a:r>
          </a:p>
          <a:p>
            <a:pPr algn="l"/>
            <a:r>
              <a:rPr lang="en-US" b="0" i="0" dirty="0">
                <a:solidFill>
                  <a:srgbClr val="D1D5DB"/>
                </a:solidFill>
                <a:effectLst/>
                <a:latin typeface="Söhne"/>
              </a:rPr>
              <a:t>The difference in performance is massive, with the opposite of the above being true. Democrats consistently outperforming Republicans.</a:t>
            </a:r>
          </a:p>
          <a:p>
            <a:pPr algn="l"/>
            <a:r>
              <a:rPr lang="en-US" b="0" i="0" dirty="0">
                <a:solidFill>
                  <a:srgbClr val="D1D5DB"/>
                </a:solidFill>
                <a:effectLst/>
                <a:latin typeface="Söhne"/>
              </a:rPr>
              <a:t>However, the trends between the two are relatively similar as last time. In the buying category, Congress beats out the S&amp;P 500, except in the "to-Date" category.</a:t>
            </a:r>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14</a:t>
            </a:fld>
            <a:endParaRPr lang="en-US"/>
          </a:p>
        </p:txBody>
      </p:sp>
    </p:spTree>
    <p:extLst>
      <p:ext uri="{BB962C8B-B14F-4D97-AF65-F5344CB8AC3E}">
        <p14:creationId xmlns:p14="http://schemas.microsoft.com/office/powerpoint/2010/main" val="2549671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switch the focus from congress as a whole, to individual congress members to see which individuals are good at timing the market with their buys and sells.</a:t>
            </a:r>
          </a:p>
        </p:txBody>
      </p:sp>
      <p:sp>
        <p:nvSpPr>
          <p:cNvPr id="4" name="Slide Number Placeholder 3"/>
          <p:cNvSpPr>
            <a:spLocks noGrp="1"/>
          </p:cNvSpPr>
          <p:nvPr>
            <p:ph type="sldNum" sz="quarter" idx="5"/>
          </p:nvPr>
        </p:nvSpPr>
        <p:spPr/>
        <p:txBody>
          <a:bodyPr/>
          <a:lstStyle/>
          <a:p>
            <a:fld id="{6B73767B-D85A-924E-AC4D-133A84335138}" type="slidenum">
              <a:rPr lang="en-US" smtClean="0"/>
              <a:t>15</a:t>
            </a:fld>
            <a:endParaRPr lang="en-US"/>
          </a:p>
        </p:txBody>
      </p:sp>
    </p:spTree>
    <p:extLst>
      <p:ext uri="{BB962C8B-B14F-4D97-AF65-F5344CB8AC3E}">
        <p14:creationId xmlns:p14="http://schemas.microsoft.com/office/powerpoint/2010/main" val="239736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I’ll begin with who we should avoid for any sort of TIMELY advice. These are the top 5 people, who have the most transactions reported late. Donna Shalala, reported 464 transactions late. So timely advice is not her strong suite.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 am looking for a source to rely on as a data point to in my decision on a stock purchase or sale, have this information 45 days late or more, will NOT really help me in the short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Representatives are required to report transactions before 45 days after the transaction. However, the average delay was 57.25 days, the max delay was 1640 days and the min delay was 1 day. There were 1,883 transactions and 85 representatives that reported late. Of those reps, the top 5 egregiously do not follow that rule. Of all 1883 transactions, NO ONE left a comment in the form saying why it was late. Only 375 used the comment part of the form anyway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https://</a:t>
            </a:r>
            <a:r>
              <a:rPr lang="en-US" dirty="0" err="1"/>
              <a:t>www.businessinsider.com</a:t>
            </a:r>
            <a:r>
              <a:rPr lang="en-US" dirty="0"/>
              <a:t>/congress-stock-act-violations-senate-house-trading-2021-9</a:t>
            </a:r>
          </a:p>
          <a:p>
            <a:endParaRPr lang="en-US" dirty="0"/>
          </a:p>
          <a:p>
            <a:r>
              <a:rPr lang="en-US" dirty="0"/>
              <a:t>In These particular Examples, </a:t>
            </a:r>
          </a:p>
          <a:p>
            <a:pPr marL="228600" indent="-228600">
              <a:buFont typeface="+mj-lt"/>
              <a:buAutoNum type="arabicPeriod"/>
            </a:pPr>
            <a:r>
              <a:rPr lang="en-US" dirty="0"/>
              <a:t>Donna Shalala Blamed it on an </a:t>
            </a:r>
            <a:r>
              <a:rPr lang="en-US" dirty="0" err="1"/>
              <a:t>adcminstrative</a:t>
            </a:r>
            <a:r>
              <a:rPr lang="en-US" dirty="0"/>
              <a:t> error, and was not fined. (https://</a:t>
            </a:r>
            <a:r>
              <a:rPr lang="en-US" dirty="0" err="1"/>
              <a:t>thehill.com</a:t>
            </a:r>
            <a:r>
              <a:rPr lang="en-US" dirty="0"/>
              <a:t>/</a:t>
            </a:r>
            <a:r>
              <a:rPr lang="en-US" dirty="0" err="1"/>
              <a:t>homenews</a:t>
            </a:r>
            <a:r>
              <a:rPr lang="en-US" dirty="0"/>
              <a:t>/house/494183-shalala-i-take-full-responsibility-for-failure-to-disclose-stock-sales/)</a:t>
            </a:r>
          </a:p>
          <a:p>
            <a:pPr marL="228600" indent="-228600">
              <a:buFont typeface="+mj-lt"/>
              <a:buAutoNum type="arabicPeriod"/>
            </a:pPr>
            <a:r>
              <a:rPr lang="en-US" dirty="0"/>
              <a:t>Susie Lee blamed them on clerical errors, and didn’t receive any fines. (https://</a:t>
            </a:r>
            <a:r>
              <a:rPr lang="en-US" dirty="0" err="1"/>
              <a:t>nevadagop.org</a:t>
            </a:r>
            <a:r>
              <a:rPr lang="en-US" dirty="0"/>
              <a:t>/icymi-rep-susie-lee-a-democrat-from-nevada-failed-to-properly-disclose-stock-trades-worth-as-much-as-3-3-million/)</a:t>
            </a:r>
          </a:p>
          <a:p>
            <a:pPr marL="228600" indent="-228600">
              <a:buFont typeface="+mj-lt"/>
              <a:buAutoNum type="arabicPeriod"/>
            </a:pPr>
            <a:r>
              <a:rPr lang="en-US" dirty="0"/>
              <a:t>Michael McCaul TX-R (It was mostly his </a:t>
            </a:r>
            <a:r>
              <a:rPr lang="en-US" dirty="0" err="1"/>
              <a:t>wifes</a:t>
            </a:r>
            <a:r>
              <a:rPr lang="en-US" dirty="0"/>
              <a:t> transactions that were reported late, and there were no fines)</a:t>
            </a:r>
          </a:p>
          <a:p>
            <a:pPr marL="228600" indent="-228600">
              <a:buFont typeface="+mj-lt"/>
              <a:buAutoNum type="arabicPeriod"/>
            </a:pPr>
            <a:r>
              <a:rPr lang="en-US" dirty="0"/>
              <a:t>Cynthia </a:t>
            </a:r>
            <a:r>
              <a:rPr lang="en-US" dirty="0" err="1"/>
              <a:t>Axne</a:t>
            </a:r>
            <a:r>
              <a:rPr lang="en-US" dirty="0"/>
              <a:t> IA-D:  clerical error(https://</a:t>
            </a:r>
            <a:r>
              <a:rPr lang="en-US" dirty="0" err="1"/>
              <a:t>www.desmoinesregister.com</a:t>
            </a:r>
            <a:r>
              <a:rPr lang="en-US" dirty="0"/>
              <a:t>/story/news/politics/2021/09/23/watchdog-campaign-legal-center-wants-ethics-investigation-iowa-rep-cindy-axne-over-stock-trades/5827271001/)</a:t>
            </a:r>
          </a:p>
          <a:p>
            <a:pPr marL="228600" indent="-228600">
              <a:buFont typeface="+mj-lt"/>
              <a:buAutoNum type="arabicPeriod"/>
            </a:pPr>
            <a:r>
              <a:rPr lang="en-US" dirty="0"/>
              <a:t>Kurt Schrader OR-: No statement and no fine (https://</a:t>
            </a:r>
            <a:r>
              <a:rPr lang="en-US" dirty="0" err="1"/>
              <a:t>www.businessinsider.com</a:t>
            </a:r>
            <a:r>
              <a:rPr lang="en-US" dirty="0"/>
              <a:t>/congress-stocks-kurt-schrader-oregon-2022-2)</a:t>
            </a:r>
          </a:p>
          <a:p>
            <a:endParaRPr lang="en-US" dirty="0"/>
          </a:p>
          <a:p>
            <a:endParaRPr lang="en-US" dirty="0"/>
          </a:p>
          <a:p>
            <a:r>
              <a:rPr lang="en-US" b="0" i="0" dirty="0">
                <a:solidFill>
                  <a:srgbClr val="111111"/>
                </a:solidFill>
                <a:effectLst/>
                <a:latin typeface="TiemposTextWeb"/>
              </a:rPr>
              <a:t>Members of Congress face a $200 fine for failing to disclose their stock trades on time, but the Committee on House Ethics does not assess a fine for first-time STOCK Act disclosure provision violators if they're late by 30 days or fewer. Schrader's late stock disclosures fell within this "grace period," meaning he will avoid a fine.</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16</a:t>
            </a:fld>
            <a:endParaRPr lang="en-US"/>
          </a:p>
        </p:txBody>
      </p:sp>
    </p:spTree>
    <p:extLst>
      <p:ext uri="{BB962C8B-B14F-4D97-AF65-F5344CB8AC3E}">
        <p14:creationId xmlns:p14="http://schemas.microsoft.com/office/powerpoint/2010/main" val="290259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t>
            </a:r>
            <a:r>
              <a:rPr lang="en-US" dirty="0" err="1"/>
              <a:t>additionaly</a:t>
            </a:r>
            <a:r>
              <a:rPr lang="en-US" dirty="0"/>
              <a:t> folks that should not be relied on for timely advice. These members all had average reporting delays of 100+ days!</a:t>
            </a:r>
          </a:p>
          <a:p>
            <a:endParaRPr lang="en-US" dirty="0"/>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17</a:t>
            </a:fld>
            <a:endParaRPr lang="en-US"/>
          </a:p>
        </p:txBody>
      </p:sp>
    </p:spTree>
    <p:extLst>
      <p:ext uri="{BB962C8B-B14F-4D97-AF65-F5344CB8AC3E}">
        <p14:creationId xmlns:p14="http://schemas.microsoft.com/office/powerpoint/2010/main" val="68695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Conversly</a:t>
            </a:r>
            <a:r>
              <a:rPr lang="en-US" dirty="0"/>
              <a:t>, Here are people that we can rely on for timely advice. Everyone here has an </a:t>
            </a:r>
            <a:r>
              <a:rPr lang="en-US" dirty="0" err="1"/>
              <a:t>everage</a:t>
            </a:r>
            <a:r>
              <a:rPr lang="en-US" dirty="0"/>
              <a:t> delay of reporting of less than 18 days, with the top average being 5.51 days. </a:t>
            </a:r>
          </a:p>
        </p:txBody>
      </p:sp>
      <p:sp>
        <p:nvSpPr>
          <p:cNvPr id="4" name="Slide Number Placeholder 3"/>
          <p:cNvSpPr>
            <a:spLocks noGrp="1"/>
          </p:cNvSpPr>
          <p:nvPr>
            <p:ph type="sldNum" sz="quarter" idx="5"/>
          </p:nvPr>
        </p:nvSpPr>
        <p:spPr/>
        <p:txBody>
          <a:bodyPr/>
          <a:lstStyle/>
          <a:p>
            <a:fld id="{6B73767B-D85A-924E-AC4D-133A84335138}" type="slidenum">
              <a:rPr lang="en-US" smtClean="0"/>
              <a:t>18</a:t>
            </a:fld>
            <a:endParaRPr lang="en-US"/>
          </a:p>
        </p:txBody>
      </p:sp>
    </p:spTree>
    <p:extLst>
      <p:ext uri="{BB962C8B-B14F-4D97-AF65-F5344CB8AC3E}">
        <p14:creationId xmlns:p14="http://schemas.microsoft.com/office/powerpoint/2010/main" val="3044180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metric to assess is who are the big players of the congress stock trading game. </a:t>
            </a:r>
          </a:p>
          <a:p>
            <a:endParaRPr lang="en-US" dirty="0"/>
          </a:p>
          <a:p>
            <a:r>
              <a:rPr lang="en-US" dirty="0"/>
              <a:t>This was extremely shocking to see. </a:t>
            </a:r>
          </a:p>
          <a:p>
            <a:endParaRPr lang="en-US" dirty="0"/>
          </a:p>
          <a:p>
            <a:r>
              <a:rPr lang="en-US" dirty="0"/>
              <a:t>There are congresspeople, who are trading in volumes of the $10’s of Millions, just over the past 9 years. </a:t>
            </a:r>
          </a:p>
          <a:p>
            <a:endParaRPr lang="en-US" dirty="0"/>
          </a:p>
          <a:p>
            <a:r>
              <a:rPr lang="en-US" dirty="0"/>
              <a:t>They are moving around A LOT of money. </a:t>
            </a:r>
          </a:p>
          <a:p>
            <a:endParaRPr lang="en-US" dirty="0"/>
          </a:p>
          <a:p>
            <a:r>
              <a:rPr lang="en-US" dirty="0"/>
              <a:t>Kelly </a:t>
            </a:r>
            <a:r>
              <a:rPr lang="en-US" dirty="0" err="1"/>
              <a:t>Loefler</a:t>
            </a:r>
            <a:r>
              <a:rPr lang="en-US" dirty="0"/>
              <a:t> is moving the most money around: at least $42 million over the past 9 years. </a:t>
            </a:r>
          </a:p>
          <a:p>
            <a:endParaRPr lang="en-US" dirty="0"/>
          </a:p>
          <a:p>
            <a:r>
              <a:rPr lang="en-US" dirty="0"/>
              <a:t>What I’m trying to do is notice similar names across all of these metrics, And So far Mark Greene from TN was on the previous list for being  timely with his trades  with an average delay </a:t>
            </a:r>
            <a:r>
              <a:rPr lang="en-US" dirty="0" err="1"/>
              <a:t>aaf</a:t>
            </a:r>
            <a:r>
              <a:rPr lang="en-US" dirty="0"/>
              <a:t> 14 days and on this chart for moving at least $33M in stocks over the past 3 years.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19</a:t>
            </a:fld>
            <a:endParaRPr lang="en-US"/>
          </a:p>
        </p:txBody>
      </p:sp>
    </p:spTree>
    <p:extLst>
      <p:ext uri="{BB962C8B-B14F-4D97-AF65-F5344CB8AC3E}">
        <p14:creationId xmlns:p14="http://schemas.microsoft.com/office/powerpoint/2010/main" val="207738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past few 3-4 years, </a:t>
            </a:r>
            <a:r>
              <a:rPr lang="en-US" sz="2800" b="0" i="0" dirty="0">
                <a:solidFill>
                  <a:srgbClr val="D1D5DB"/>
                </a:solidFill>
                <a:effectLst/>
                <a:latin typeface="Söhne"/>
              </a:rPr>
              <a:t>there has been increased public scrutiny </a:t>
            </a:r>
            <a:r>
              <a:rPr lang="en-US" sz="1800" dirty="0">
                <a:effectLst/>
                <a:latin typeface="Calibri" panose="020F0502020204030204" pitchFamily="34" charset="0"/>
                <a:ea typeface="Calibri" panose="020F0502020204030204" pitchFamily="34" charset="0"/>
                <a:cs typeface="Times New Roman" panose="02020603050405020304" pitchFamily="18" charset="0"/>
              </a:rPr>
              <a:t>around insider trading in congress.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huge conflict of interest of being in that position of power and and having insight to so many aspects of society</a:t>
            </a:r>
          </a:p>
          <a:p>
            <a:pPr marL="0" marR="0">
              <a:spcBef>
                <a:spcPts val="0"/>
              </a:spcBef>
              <a:spcAft>
                <a:spcPts val="0"/>
              </a:spcAft>
            </a:pPr>
            <a:endParaRPr lang="en-US" sz="1800" b="0" i="0" dirty="0">
              <a:solidFill>
                <a:srgbClr val="D1D5DB"/>
              </a:solidFill>
              <a:effectLst/>
              <a:latin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It undermines public trust in their ability to serve the public interest.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issue has been on my radar since March 2020 when many senators including Richard Burr, Kelly Loeffler, and David Perdue, were being called out for making trades with potential insider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it started to interest me once I realized that investors were actually using these reports to weigh Their decisions in what stocks to buy and sell.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this information was public, and the senators weren’t following the rules very well, and being pretty blatant about it as well,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Investment advisors and social media influencers capitalized on this information.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Influencers online started touting these reports as cheat sheets for some quick money. Twitter accounts like Pelosi tracker started popping up (which currently has 250k follower) sending out alerts when Pelosi would file one of these reports.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a:t>
            </a:fld>
            <a:endParaRPr lang="en-US"/>
          </a:p>
        </p:txBody>
      </p:sp>
    </p:spTree>
    <p:extLst>
      <p:ext uri="{BB962C8B-B14F-4D97-AF65-F5344CB8AC3E}">
        <p14:creationId xmlns:p14="http://schemas.microsoft.com/office/powerpoint/2010/main" val="2308619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is the same chart as the previous slide, but assessed in # of trade volume.  </a:t>
            </a:r>
          </a:p>
          <a:p>
            <a:endParaRPr lang="en-US" dirty="0"/>
          </a:p>
          <a:p>
            <a:r>
              <a:rPr lang="en-US" dirty="0"/>
              <a:t>I see Donna </a:t>
            </a:r>
            <a:r>
              <a:rPr lang="en-US" dirty="0" err="1"/>
              <a:t>Sshalala</a:t>
            </a:r>
            <a:r>
              <a:rPr lang="en-US" dirty="0"/>
              <a:t>, but she was one of the Slowest to report so I wouldn’t look to her for advice. </a:t>
            </a:r>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20</a:t>
            </a:fld>
            <a:endParaRPr lang="en-US"/>
          </a:p>
        </p:txBody>
      </p:sp>
    </p:spTree>
    <p:extLst>
      <p:ext uri="{BB962C8B-B14F-4D97-AF65-F5344CB8AC3E}">
        <p14:creationId xmlns:p14="http://schemas.microsoft.com/office/powerpoint/2010/main" val="89745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a:t>
            </a:r>
          </a:p>
          <a:p>
            <a:endParaRPr lang="en-US" dirty="0"/>
          </a:p>
          <a:p>
            <a:r>
              <a:rPr lang="en-US" dirty="0"/>
              <a:t>Just as I did with the government as a whole, I want too assess the performance of the individuals ability to time the market. </a:t>
            </a:r>
          </a:p>
          <a:p>
            <a:endParaRPr lang="en-US" dirty="0"/>
          </a:p>
          <a:p>
            <a:r>
              <a:rPr lang="en-US" dirty="0"/>
              <a:t>I’ll start with this chart which provides the largest average returns per time period.</a:t>
            </a:r>
          </a:p>
          <a:p>
            <a:endParaRPr lang="en-US" dirty="0"/>
          </a:p>
          <a:p>
            <a:r>
              <a:rPr lang="en-US" dirty="0"/>
              <a:t>In this specific case, I removed all sell data and only focused on buy data just to get a clear metric. </a:t>
            </a:r>
          </a:p>
          <a:p>
            <a:endParaRPr lang="en-US" dirty="0"/>
          </a:p>
          <a:p>
            <a:r>
              <a:rPr lang="en-US" dirty="0"/>
              <a:t>Here we some very extreme results for averages. </a:t>
            </a:r>
          </a:p>
          <a:p>
            <a:endParaRPr lang="en-US" dirty="0"/>
          </a:p>
          <a:p>
            <a:r>
              <a:rPr lang="en-US" dirty="0"/>
              <a:t>To average a 5% return one week after all your transactions is quite a feat. </a:t>
            </a:r>
          </a:p>
          <a:p>
            <a:endParaRPr lang="en-US" dirty="0"/>
          </a:p>
          <a:p>
            <a:r>
              <a:rPr lang="en-US" dirty="0"/>
              <a:t>TALK THROUGH THE REST OF THE RESULTS</a:t>
            </a:r>
          </a:p>
          <a:p>
            <a:endParaRPr lang="en-US" dirty="0"/>
          </a:p>
          <a:p>
            <a:r>
              <a:rPr lang="en-US" dirty="0"/>
              <a:t>NEXT</a:t>
            </a:r>
          </a:p>
        </p:txBody>
      </p:sp>
      <p:sp>
        <p:nvSpPr>
          <p:cNvPr id="4" name="Slide Number Placeholder 3"/>
          <p:cNvSpPr>
            <a:spLocks noGrp="1"/>
          </p:cNvSpPr>
          <p:nvPr>
            <p:ph type="sldNum" sz="quarter" idx="5"/>
          </p:nvPr>
        </p:nvSpPr>
        <p:spPr/>
        <p:txBody>
          <a:bodyPr/>
          <a:lstStyle/>
          <a:p>
            <a:fld id="{6B73767B-D85A-924E-AC4D-133A84335138}" type="slidenum">
              <a:rPr lang="en-US" smtClean="0"/>
              <a:t>21</a:t>
            </a:fld>
            <a:endParaRPr lang="en-US"/>
          </a:p>
        </p:txBody>
      </p:sp>
    </p:spTree>
    <p:extLst>
      <p:ext uri="{BB962C8B-B14F-4D97-AF65-F5344CB8AC3E}">
        <p14:creationId xmlns:p14="http://schemas.microsoft.com/office/powerpoint/2010/main" val="2723998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wanted to see the TOP Trades mad in each time period in every year. </a:t>
            </a:r>
          </a:p>
          <a:p>
            <a:br>
              <a:rPr lang="en-US" dirty="0"/>
            </a:br>
            <a:r>
              <a:rPr lang="en-US" dirty="0"/>
              <a:t>TALK THROUGH RESULTS</a:t>
            </a:r>
          </a:p>
          <a:p>
            <a:endParaRPr lang="en-US" dirty="0"/>
          </a:p>
          <a:p>
            <a:endParaRPr lang="en-US" dirty="0"/>
          </a:p>
          <a:p>
            <a:r>
              <a:rPr lang="en-US" dirty="0"/>
              <a:t>MARK E GREENE 2021 </a:t>
            </a:r>
            <a:r>
              <a:rPr lang="en-US" dirty="0" err="1"/>
              <a:t>to_date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22</a:t>
            </a:fld>
            <a:endParaRPr lang="en-US"/>
          </a:p>
        </p:txBody>
      </p:sp>
    </p:spTree>
    <p:extLst>
      <p:ext uri="{BB962C8B-B14F-4D97-AF65-F5344CB8AC3E}">
        <p14:creationId xmlns:p14="http://schemas.microsoft.com/office/powerpoint/2010/main" val="122620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type of news gained so much traction, that two ETF’s just started trading on the market the other day  on February 8</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200" dirty="0">
                <a:effectLst/>
                <a:latin typeface="Calibri" panose="020F0502020204030204" pitchFamily="34" charset="0"/>
                <a:ea typeface="Calibri" panose="020F0502020204030204" pitchFamily="34" charset="0"/>
                <a:cs typeface="Times New Roman" panose="02020603050405020304" pitchFamily="18" charset="0"/>
              </a:rPr>
              <a:t> 2023</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NANC and KRUZ (Named after Nancy Pelosi and Ted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Kruz</a:t>
            </a:r>
            <a:r>
              <a:rPr lang="en-US" sz="1200" dirty="0">
                <a:effectLst/>
                <a:latin typeface="Calibri" panose="020F0502020204030204" pitchFamily="34" charset="0"/>
                <a:ea typeface="Calibri" panose="020F0502020204030204" pitchFamily="34" charset="0"/>
                <a:cs typeface="Times New Roman" panose="02020603050405020304" pitchFamily="18" charset="0"/>
              </a:rPr>
              <a:t>) are a joint effort between investment firm, Subversive Capital, and equity data platform, Unusual Whales.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ETFs buy and sell securities based on an analysis of the Financial Transaction Reports  submitted by the congress members, and are separated into Democratic (NANC) and  republican (KRUZ) tickers. </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Both funds are actively managed and carry a hefty annual fee of 0.75%</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3</a:t>
            </a:fld>
            <a:endParaRPr lang="en-US"/>
          </a:p>
        </p:txBody>
      </p:sp>
    </p:spTree>
    <p:extLst>
      <p:ext uri="{BB962C8B-B14F-4D97-AF65-F5344CB8AC3E}">
        <p14:creationId xmlns:p14="http://schemas.microsoft.com/office/powerpoint/2010/main" val="357380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So…How did this situation come about? </a:t>
            </a:r>
          </a:p>
          <a:p>
            <a:endParaRPr lang="en-US" dirty="0"/>
          </a:p>
          <a:p>
            <a:r>
              <a:rPr lang="en-US" dirty="0"/>
              <a:t>…</a:t>
            </a:r>
          </a:p>
          <a:p>
            <a:endParaRPr lang="en-US" dirty="0"/>
          </a:p>
          <a:p>
            <a:r>
              <a:rPr lang="en-US" dirty="0"/>
              <a:t>People looking into this have spent a massive amount of time breaking down these reports through investigative journalism, </a:t>
            </a:r>
            <a:r>
              <a:rPr lang="en-US" b="0" i="0" dirty="0">
                <a:solidFill>
                  <a:srgbClr val="D1D5DB"/>
                </a:solidFill>
                <a:effectLst/>
                <a:latin typeface="Söhne"/>
              </a:rPr>
              <a:t>extensive online crowdsourcing efforts.</a:t>
            </a:r>
            <a:r>
              <a:rPr lang="en-US" dirty="0"/>
              <a:t>., etc.</a:t>
            </a:r>
          </a:p>
          <a:p>
            <a:endParaRPr lang="en-US" dirty="0"/>
          </a:p>
          <a:p>
            <a:r>
              <a:rPr lang="en-US" dirty="0"/>
              <a:t>Politicians are not in office to make money, they are in office to serve their constituents and communities. </a:t>
            </a:r>
          </a:p>
          <a:p>
            <a:endParaRPr lang="en-US" dirty="0"/>
          </a:p>
          <a:p>
            <a:r>
              <a:rPr lang="en-US" dirty="0"/>
              <a:t>The New York Times did a MASSIVE investigative report </a:t>
            </a:r>
            <a:r>
              <a:rPr lang="en-US" dirty="0" err="1"/>
              <a:t>recent;y</a:t>
            </a:r>
            <a:r>
              <a:rPr lang="en-US" dirty="0"/>
              <a:t> on 97 congress members, showing conflicts of interest and </a:t>
            </a:r>
            <a:r>
              <a:rPr lang="en-US" dirty="0" err="1"/>
              <a:t>suspicios</a:t>
            </a:r>
            <a:r>
              <a:rPr lang="en-US" dirty="0"/>
              <a:t> trades. (https://</a:t>
            </a:r>
            <a:r>
              <a:rPr lang="en-US" dirty="0" err="1"/>
              <a:t>www.nytimes.com</a:t>
            </a:r>
            <a:r>
              <a:rPr lang="en-US" dirty="0"/>
              <a:t>/interactive/2022/09/13/us/politics/congress-members-stock-trading-</a:t>
            </a:r>
            <a:r>
              <a:rPr lang="en-US" dirty="0" err="1"/>
              <a:t>list.html</a:t>
            </a:r>
            <a:r>
              <a:rPr lang="en-US" dirty="0"/>
              <a:t>)</a:t>
            </a:r>
          </a:p>
          <a:p>
            <a:endParaRPr lang="en-US" dirty="0"/>
          </a:p>
          <a:p>
            <a:r>
              <a:rPr lang="en-US" dirty="0"/>
              <a:t>They took a team of 100 analysts and spent thousands of hours breaking this all down. </a:t>
            </a:r>
          </a:p>
          <a:p>
            <a:endParaRPr lang="en-US" dirty="0"/>
          </a:p>
          <a:p>
            <a:r>
              <a:rPr lang="en-US" dirty="0"/>
              <a:t>I Knew this type of data set was </a:t>
            </a:r>
            <a:r>
              <a:rPr lang="en-US" dirty="0" err="1"/>
              <a:t>intruiging</a:t>
            </a:r>
            <a:r>
              <a:rPr lang="en-US" dirty="0"/>
              <a:t>, but I don’t have that kind of time and resources like the NY Times to put together a case as to whether or not insider trading took place.</a:t>
            </a:r>
          </a:p>
          <a:p>
            <a:endParaRPr lang="en-US" dirty="0"/>
          </a:p>
          <a:p>
            <a:r>
              <a:rPr lang="en-US" dirty="0"/>
              <a:t>So with this project, I am not going to figure out WHO is an insider trader, or even try to pass any judgement. </a:t>
            </a:r>
          </a:p>
          <a:p>
            <a:endParaRPr lang="en-US" dirty="0"/>
          </a:p>
          <a:p>
            <a:r>
              <a:rPr lang="en-US" dirty="0"/>
              <a:t>I will leave that to the Standards and ethics committee to prosecute all these individuals appropriately…of which, not a lot has been done…</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4</a:t>
            </a:fld>
            <a:endParaRPr lang="en-US"/>
          </a:p>
        </p:txBody>
      </p:sp>
    </p:spTree>
    <p:extLst>
      <p:ext uri="{BB962C8B-B14F-4D97-AF65-F5344CB8AC3E}">
        <p14:creationId xmlns:p14="http://schemas.microsoft.com/office/powerpoint/2010/main" val="14595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really interested me about this topic and was accessible for me to analyze as an individual, was the fact These reports need to be filed in a timely manner. Obviously not everyone follows that rule, but they are supposed to be filed within 45 days. </a:t>
            </a:r>
          </a:p>
          <a:p>
            <a:endParaRPr lang="en-US" dirty="0"/>
          </a:p>
          <a:p>
            <a:r>
              <a:rPr lang="en-US" dirty="0"/>
              <a:t>I aggregated these reports and look at which congress members are really good at trading stocks.</a:t>
            </a:r>
          </a:p>
          <a:p>
            <a:endParaRPr lang="en-US" dirty="0"/>
          </a:p>
          <a:p>
            <a:r>
              <a:rPr lang="en-US" dirty="0"/>
              <a:t>I mean, this is definitely a very unique opportunity.</a:t>
            </a:r>
          </a:p>
          <a:p>
            <a:endParaRPr lang="en-US" dirty="0"/>
          </a:p>
          <a:p>
            <a:r>
              <a:rPr lang="en-US" dirty="0"/>
              <a:t>In Theory…</a:t>
            </a:r>
          </a:p>
          <a:p>
            <a:endParaRPr lang="en-US" dirty="0"/>
          </a:p>
          <a:p>
            <a:r>
              <a:rPr lang="en-US" dirty="0"/>
              <a:t>A civilian, could get relatively timely alerts from a highly </a:t>
            </a:r>
            <a:r>
              <a:rPr lang="en-US" dirty="0" err="1"/>
              <a:t>influencial</a:t>
            </a:r>
            <a:r>
              <a:rPr lang="en-US" dirty="0"/>
              <a:t> person that has a proven track record of successful trades and some ethically questionable insider knowledge.</a:t>
            </a:r>
          </a:p>
          <a:p>
            <a:endParaRPr lang="en-US" dirty="0"/>
          </a:p>
          <a:p>
            <a:r>
              <a:rPr lang="en-US" dirty="0"/>
              <a:t>in come cases, A representative might even have more value to a civilian as a stock market “financial advisor”, than a government representative.</a:t>
            </a:r>
          </a:p>
          <a:p>
            <a:endParaRPr lang="en-US" dirty="0"/>
          </a:p>
          <a:p>
            <a:r>
              <a:rPr lang="en-US" dirty="0"/>
              <a:t>Regardless, </a:t>
            </a:r>
          </a:p>
          <a:p>
            <a:endParaRPr lang="en-US" dirty="0"/>
          </a:p>
          <a:p>
            <a:r>
              <a:rPr lang="en-US" dirty="0"/>
              <a:t>For the remainder of this presentation I would like to find out :</a:t>
            </a:r>
          </a:p>
          <a:p>
            <a:pPr marL="228600" indent="-228600">
              <a:buAutoNum type="arabicPeriod"/>
            </a:pPr>
            <a:r>
              <a:rPr lang="en-US" dirty="0"/>
              <a:t>If congress is effective at trading stocks</a:t>
            </a:r>
          </a:p>
          <a:p>
            <a:pPr marL="228600" indent="-228600">
              <a:buAutoNum type="arabicPeriod"/>
            </a:pPr>
            <a:r>
              <a:rPr lang="en-US" dirty="0"/>
              <a:t>Which Congress members, stand out as particularly good stock traders.</a:t>
            </a:r>
          </a:p>
          <a:p>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5</a:t>
            </a:fld>
            <a:endParaRPr lang="en-US"/>
          </a:p>
        </p:txBody>
      </p:sp>
    </p:spTree>
    <p:extLst>
      <p:ext uri="{BB962C8B-B14F-4D97-AF65-F5344CB8AC3E}">
        <p14:creationId xmlns:p14="http://schemas.microsoft.com/office/powerpoint/2010/main" val="215756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investigate if the government as a whole. I want to examine the aggregate data and see if congress members average out a good return, or if they outperform the S&amp;P500,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Afterwards, I’ll dive in deeper to some individuals that made some particularly well timed trades and see which government officials I should follow for stock advise. </a:t>
            </a:r>
            <a:endParaRPr lang="en-US" dirty="0"/>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6</a:t>
            </a:fld>
            <a:endParaRPr lang="en-US"/>
          </a:p>
        </p:txBody>
      </p:sp>
    </p:spTree>
    <p:extLst>
      <p:ext uri="{BB962C8B-B14F-4D97-AF65-F5344CB8AC3E}">
        <p14:creationId xmlns:p14="http://schemas.microsoft.com/office/powerpoint/2010/main" val="29151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are these reports that all of this is based on?</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i="0" dirty="0">
                <a:solidFill>
                  <a:srgbClr val="D1D5DB"/>
                </a:solidFill>
                <a:effectLst/>
                <a:latin typeface="Söhne"/>
              </a:rPr>
              <a:t>These financial disclosures are known as Periodic Transaction Reports (PTRs),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are a type of disclosure required by the STOCK Act of 2012. The STOCK Act requires certain government officials and employees, including members of Congress and their staff, to publicly disclose their financial transactions within 45 days of the transaction. These reports are then made publicly available through the Clerk's website.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purpose of PTRs is to increase transparency and </a:t>
            </a:r>
            <a:r>
              <a:rPr lang="en-US" sz="2800" b="0" i="0" dirty="0">
                <a:solidFill>
                  <a:srgbClr val="D1D5DB"/>
                </a:solidFill>
                <a:effectLst/>
                <a:latin typeface="Söhne"/>
              </a:rPr>
              <a:t>reduce the risk of conflicts of interest among government officials.</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requiring timely disclosure of financial transactions, the public can see if an elected official or government employee has made trades that could be influenced by their position or access to non-public information.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Like many government programs, they make it publicly available, but not easy to access.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clerk’s office doesn’t offer the information aggregated in a csv, or have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Instead, they publish individual .pdfs of each and every submission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Despite the challenges, there are a few online communities that have taken these forms and created a database of the information for easier public access. For my project, I depended on the website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https://housestockwatcher.com/api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their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maintained by Timothy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Carambat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a community of people who review the .pdf’s daily and manually transcribe the data into this database.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7</a:t>
            </a:fld>
            <a:endParaRPr lang="en-US"/>
          </a:p>
        </p:txBody>
      </p:sp>
    </p:spTree>
    <p:extLst>
      <p:ext uri="{BB962C8B-B14F-4D97-AF65-F5344CB8AC3E}">
        <p14:creationId xmlns:p14="http://schemas.microsoft.com/office/powerpoint/2010/main" val="378231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D1D5DB"/>
                </a:solidFill>
                <a:effectLst/>
                <a:latin typeface="Söhne"/>
              </a:rPr>
              <a:t>There is a vast amount of information to analyze, with approximately 22,000 transactions filed in the Periodic Transaction Reports. From these reports, I was able to collect the following data points:</a:t>
            </a:r>
          </a:p>
          <a:p>
            <a:pPr algn="l"/>
            <a:endParaRPr lang="en-US" sz="2800" b="0" i="0" dirty="0">
              <a:solidFill>
                <a:srgbClr val="D1D5DB"/>
              </a:solidFill>
              <a:effectLst/>
              <a:latin typeface="Söhne"/>
            </a:endParaRPr>
          </a:p>
          <a:p>
            <a:pPr algn="l">
              <a:buFont typeface="Arial" panose="020B0604020202020204" pitchFamily="34" charset="0"/>
              <a:buChar char="•"/>
            </a:pPr>
            <a:r>
              <a:rPr lang="en-US" sz="2800" b="0" i="0" dirty="0">
                <a:solidFill>
                  <a:srgbClr val="D1D5DB"/>
                </a:solidFill>
                <a:effectLst/>
                <a:latin typeface="Söhne"/>
              </a:rPr>
              <a:t>Name of the Congress member, What Party they are in, what branch of the government, and what state/district they represent</a:t>
            </a:r>
          </a:p>
          <a:p>
            <a:pPr algn="l">
              <a:buFont typeface="Arial" panose="020B0604020202020204" pitchFamily="34" charset="0"/>
              <a:buChar char="•"/>
            </a:pPr>
            <a:r>
              <a:rPr lang="en-US" sz="2800" b="0" i="0" dirty="0">
                <a:solidFill>
                  <a:srgbClr val="D1D5DB"/>
                </a:solidFill>
                <a:effectLst/>
                <a:latin typeface="Söhne"/>
              </a:rPr>
              <a:t>The name of the stock that was bought/sold, the Date of transaction, and the date that it was disclosed to the public</a:t>
            </a:r>
          </a:p>
          <a:p>
            <a:pPr algn="l">
              <a:buFont typeface="Arial" panose="020B0604020202020204" pitchFamily="34" charset="0"/>
              <a:buChar char="•"/>
            </a:pPr>
            <a:r>
              <a:rPr lang="en-US" sz="2800" b="0" i="0" dirty="0">
                <a:solidFill>
                  <a:srgbClr val="D1D5DB"/>
                </a:solidFill>
                <a:effectLst/>
                <a:latin typeface="Söhne"/>
              </a:rPr>
              <a:t>Range of value of the transaction, what type of transaction it was, and if it was sold for a profit over $200</a:t>
            </a:r>
          </a:p>
          <a:p>
            <a:pPr algn="l">
              <a:buFont typeface="Arial" panose="020B0604020202020204" pitchFamily="34" charset="0"/>
              <a:buChar char="•"/>
            </a:pPr>
            <a:r>
              <a:rPr lang="en-US" sz="2800" b="0" i="0" dirty="0">
                <a:solidFill>
                  <a:srgbClr val="D1D5DB"/>
                </a:solidFill>
                <a:effectLst/>
                <a:latin typeface="Söhne"/>
              </a:rPr>
              <a:t>I then Appended the collected data with some separate data. </a:t>
            </a:r>
          </a:p>
          <a:p>
            <a:pPr lvl="1" algn="l">
              <a:buFont typeface="Arial" panose="020B0604020202020204" pitchFamily="34" charset="0"/>
              <a:buChar char="•"/>
            </a:pPr>
            <a:r>
              <a:rPr lang="en-US" sz="2800" b="0" i="0" dirty="0">
                <a:solidFill>
                  <a:srgbClr val="D1D5DB"/>
                </a:solidFill>
                <a:effectLst/>
                <a:latin typeface="Söhne"/>
              </a:rPr>
              <a:t>I Scraped Yahoo Finance for all of the tickers that congress members traded over the past 9 years.</a:t>
            </a:r>
          </a:p>
          <a:p>
            <a:pPr lvl="1" algn="l">
              <a:buFont typeface="Arial" panose="020B0604020202020204" pitchFamily="34" charset="0"/>
              <a:buChar char="•"/>
            </a:pPr>
            <a:r>
              <a:rPr lang="en-US" sz="2800" b="0" i="0" dirty="0">
                <a:solidFill>
                  <a:srgbClr val="D1D5DB"/>
                </a:solidFill>
                <a:effectLst/>
                <a:latin typeface="Söhne"/>
              </a:rPr>
              <a:t>I then Appended the adjusted close price of that stock to the data frame matching it by transaction date</a:t>
            </a:r>
          </a:p>
          <a:p>
            <a:pPr lvl="1" algn="l">
              <a:buFont typeface="Arial" panose="020B0604020202020204" pitchFamily="34" charset="0"/>
              <a:buChar char="•"/>
            </a:pPr>
            <a:r>
              <a:rPr lang="en-US" sz="2800" b="0" i="0" dirty="0">
                <a:solidFill>
                  <a:srgbClr val="D1D5DB"/>
                </a:solidFill>
                <a:effectLst/>
                <a:latin typeface="Söhne"/>
              </a:rPr>
              <a:t>I additionally appended the price of that same stock, 7, 30/90/365  days later to have a </a:t>
            </a:r>
            <a:r>
              <a:rPr lang="en-US" sz="2800" b="0" i="0" dirty="0" err="1">
                <a:solidFill>
                  <a:srgbClr val="D1D5DB"/>
                </a:solidFill>
                <a:effectLst/>
                <a:latin typeface="Söhne"/>
              </a:rPr>
              <a:t>comparision</a:t>
            </a:r>
            <a:r>
              <a:rPr lang="en-US" sz="2800" b="0" i="0" dirty="0">
                <a:solidFill>
                  <a:srgbClr val="D1D5DB"/>
                </a:solidFill>
                <a:effectLst/>
                <a:latin typeface="Söhne"/>
              </a:rPr>
              <a:t> to the original purchase or sell price of the stock.</a:t>
            </a:r>
          </a:p>
          <a:p>
            <a:pPr lvl="1" algn="l">
              <a:buFont typeface="Arial" panose="020B0604020202020204" pitchFamily="34" charset="0"/>
              <a:buChar char="•"/>
            </a:pPr>
            <a:r>
              <a:rPr lang="en-US" sz="2800" b="0" i="0" dirty="0">
                <a:solidFill>
                  <a:srgbClr val="D1D5DB"/>
                </a:solidFill>
                <a:effectLst/>
                <a:latin typeface="Söhne"/>
              </a:rPr>
              <a:t>I also appended the S&amp;P500  so that the representatives trade could be compared to it.</a:t>
            </a:r>
          </a:p>
          <a:p>
            <a:pPr algn="l">
              <a:buFont typeface="Arial" panose="020B0604020202020204" pitchFamily="34" charset="0"/>
              <a:buChar char="•"/>
            </a:pPr>
            <a:endParaRPr lang="en-US" sz="2800" b="0" i="0" dirty="0">
              <a:solidFill>
                <a:srgbClr val="D1D5DB"/>
              </a:solidFill>
              <a:effectLst/>
              <a:latin typeface="Söhne"/>
            </a:endParaRPr>
          </a:p>
          <a:p>
            <a:pPr algn="l"/>
            <a:r>
              <a:rPr lang="en-US" sz="2800" b="0" i="0" dirty="0">
                <a:solidFill>
                  <a:srgbClr val="D1D5DB"/>
                </a:solidFill>
                <a:effectLst/>
                <a:latin typeface="Söhne"/>
              </a:rPr>
              <a:t>Lastly, it is important to note what I cannot gather from this information. </a:t>
            </a:r>
          </a:p>
          <a:p>
            <a:pPr algn="l"/>
            <a:endParaRPr lang="en-US" sz="2800" b="0" i="0" dirty="0">
              <a:solidFill>
                <a:srgbClr val="D1D5DB"/>
              </a:solidFill>
              <a:effectLst/>
              <a:latin typeface="Söhne"/>
            </a:endParaRPr>
          </a:p>
          <a:p>
            <a:pPr algn="l"/>
            <a:r>
              <a:rPr lang="en-US" sz="2800" b="0" i="0" dirty="0">
                <a:solidFill>
                  <a:srgbClr val="D1D5DB"/>
                </a:solidFill>
                <a:effectLst/>
                <a:latin typeface="Söhne"/>
              </a:rPr>
              <a:t>The exact amount of stocks traded is not available, nor is the exact USD value or number of stocks traded. </a:t>
            </a:r>
          </a:p>
          <a:p>
            <a:pPr algn="l"/>
            <a:endParaRPr lang="en-US" sz="2800" b="0" i="0" dirty="0">
              <a:solidFill>
                <a:srgbClr val="D1D5DB"/>
              </a:solidFill>
              <a:effectLst/>
              <a:latin typeface="Söhne"/>
            </a:endParaRPr>
          </a:p>
          <a:p>
            <a:pPr algn="l"/>
            <a:r>
              <a:rPr lang="en-US" sz="2800" b="0" i="0" dirty="0">
                <a:solidFill>
                  <a:srgbClr val="D1D5DB"/>
                </a:solidFill>
                <a:effectLst/>
                <a:latin typeface="Söhne"/>
              </a:rPr>
              <a:t>As a result, it is not possible to accurately recreate each representative's stock portfolio or determine what they held before filing these reports.</a:t>
            </a:r>
          </a:p>
          <a:p>
            <a:pPr algn="l"/>
            <a:endParaRPr lang="en-US" sz="2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8</a:t>
            </a:fld>
            <a:endParaRPr lang="en-US"/>
          </a:p>
        </p:txBody>
      </p:sp>
    </p:spTree>
    <p:extLst>
      <p:ext uri="{BB962C8B-B14F-4D97-AF65-F5344CB8AC3E}">
        <p14:creationId xmlns:p14="http://schemas.microsoft.com/office/powerpoint/2010/main" val="428488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After cleaning up the data, I was able to match around 16,000 valid ticker transactions with scraped stock prices from Yahoo Finance. The observations took place from January 31, 2014, to February 6, 2023, with an average of 12 trades per day and a maximum of 255 trades in a day on March 18, 2020.</a:t>
            </a:r>
          </a:p>
          <a:p>
            <a:pPr algn="l"/>
            <a:endParaRPr lang="en-US" b="0" i="0" dirty="0">
              <a:solidFill>
                <a:srgbClr val="D1D5DB"/>
              </a:solidFill>
              <a:effectLst/>
              <a:latin typeface="Söhne"/>
            </a:endParaRPr>
          </a:p>
          <a:p>
            <a:pPr algn="l"/>
            <a:r>
              <a:rPr lang="en-US" b="0" i="0" dirty="0">
                <a:solidFill>
                  <a:srgbClr val="D1D5DB"/>
                </a:solidFill>
                <a:effectLst/>
                <a:latin typeface="Söhne"/>
              </a:rPr>
              <a:t>Out of these 16,000 transactions, 8,793 trades were made by Democrats, and 7,591 were made by Republicans. When grouping the data by individuals, representatives made as few as 1 trade and as many as 1,050 trades throughout this time period. The average congress member traded 82.6 times, and the median number of trades was 17, implying a distribution curve skewed to the left.</a:t>
            </a:r>
          </a:p>
          <a:p>
            <a:pPr algn="l"/>
            <a:endParaRPr lang="en-US" b="0" i="0" dirty="0">
              <a:solidFill>
                <a:srgbClr val="D1D5DB"/>
              </a:solidFill>
              <a:effectLst/>
              <a:latin typeface="Söhne"/>
            </a:endParaRPr>
          </a:p>
          <a:p>
            <a:pPr algn="l"/>
            <a:r>
              <a:rPr lang="en-US" b="0" i="0" dirty="0">
                <a:solidFill>
                  <a:srgbClr val="D1D5DB"/>
                </a:solidFill>
                <a:effectLst/>
                <a:latin typeface="Söhne"/>
              </a:rPr>
              <a:t>The transactions themselves ranged from the minimum amount for reporting, which is $1,000, all the way up to a $25 million trade made by Senator Susan Collins from Maine, where she bought $25 million worth of the company 3M on March 3, 2015. The average transaction range was from $22,000 to $80,000, and the median transaction was in the $1,000 to $15,000 range.</a:t>
            </a:r>
          </a:p>
          <a:p>
            <a:pPr algn="l"/>
            <a:endParaRPr lang="en-US" b="0" i="0" dirty="0">
              <a:solidFill>
                <a:srgbClr val="D1D5DB"/>
              </a:solidFill>
              <a:effectLst/>
              <a:latin typeface="Söhne"/>
            </a:endParaRPr>
          </a:p>
          <a:p>
            <a:pPr algn="l"/>
            <a:r>
              <a:rPr lang="en-US" b="0" i="0" dirty="0">
                <a:solidFill>
                  <a:srgbClr val="D1D5DB"/>
                </a:solidFill>
                <a:effectLst/>
                <a:latin typeface="Söhne"/>
              </a:rPr>
              <a:t>The graph accompanying this slide likely shows the distribution of transaction values, which could help identify any outliers or patterns in the data. Additionally, the slide mentions that only 13% of reported sell transactions were sold for a gain, which could suggest potential investment strategies or insights.</a:t>
            </a:r>
          </a:p>
          <a:p>
            <a:endParaRPr lang="en-US" sz="1200" dirty="0">
              <a:effectLst/>
              <a:latin typeface="+mn-lt"/>
              <a:ea typeface="+mn-ea"/>
              <a:cs typeface="+mn-cs"/>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TALK ABOUT THE graph</a:t>
            </a:r>
          </a:p>
          <a:p>
            <a:endParaRPr lang="en-US" dirty="0"/>
          </a:p>
        </p:txBody>
      </p:sp>
      <p:sp>
        <p:nvSpPr>
          <p:cNvPr id="4" name="Slide Number Placeholder 3"/>
          <p:cNvSpPr>
            <a:spLocks noGrp="1"/>
          </p:cNvSpPr>
          <p:nvPr>
            <p:ph type="sldNum" sz="quarter" idx="5"/>
          </p:nvPr>
        </p:nvSpPr>
        <p:spPr/>
        <p:txBody>
          <a:bodyPr/>
          <a:lstStyle/>
          <a:p>
            <a:fld id="{6B73767B-D85A-924E-AC4D-133A84335138}" type="slidenum">
              <a:rPr lang="en-US" smtClean="0"/>
              <a:t>9</a:t>
            </a:fld>
            <a:endParaRPr lang="en-US"/>
          </a:p>
        </p:txBody>
      </p:sp>
    </p:spTree>
    <p:extLst>
      <p:ext uri="{BB962C8B-B14F-4D97-AF65-F5344CB8AC3E}">
        <p14:creationId xmlns:p14="http://schemas.microsoft.com/office/powerpoint/2010/main" val="53831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2BC6-2C3B-7AC4-8A6D-743C5C12E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4C030C-B3CD-0B2A-BBBF-60F6CF9BA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8197F2-F963-C58E-5D0E-C723FADBB51D}"/>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5" name="Footer Placeholder 4">
            <a:extLst>
              <a:ext uri="{FF2B5EF4-FFF2-40B4-BE49-F238E27FC236}">
                <a16:creationId xmlns:a16="http://schemas.microsoft.com/office/drawing/2014/main" id="{1DACE891-D999-64DE-5863-B8EBC7A39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93EE-FEC9-312F-8855-B857F1C8681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7972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786-E718-BD8B-675E-DDB61F0A3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248618-DDAB-5BA7-C857-A72365B1A7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8886-59E3-17FC-452B-7ED7A64B7B47}"/>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5" name="Footer Placeholder 4">
            <a:extLst>
              <a:ext uri="{FF2B5EF4-FFF2-40B4-BE49-F238E27FC236}">
                <a16:creationId xmlns:a16="http://schemas.microsoft.com/office/drawing/2014/main" id="{BC8C0B62-0592-BA09-85BC-21F8315E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C2768-D97F-9186-F7C7-8192D95061B4}"/>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94876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C9E3D-A381-1649-8E30-E4E7FC71DF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16EFD0-1D6C-0C8A-63AE-D37427BB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9E760-41AF-6A1A-7DBA-A8B1EF2A064D}"/>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5" name="Footer Placeholder 4">
            <a:extLst>
              <a:ext uri="{FF2B5EF4-FFF2-40B4-BE49-F238E27FC236}">
                <a16:creationId xmlns:a16="http://schemas.microsoft.com/office/drawing/2014/main" id="{2C681291-A058-6521-3BB3-EFBD712A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B4883-2601-23EC-F6F1-83F7F4C2E6A7}"/>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16969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A371-9435-4A62-19CF-F5719F1DF4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DD144-0C92-9829-7552-D70E3320FE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D9375-BC54-1205-6F84-80A74EA7F864}"/>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5" name="Footer Placeholder 4">
            <a:extLst>
              <a:ext uri="{FF2B5EF4-FFF2-40B4-BE49-F238E27FC236}">
                <a16:creationId xmlns:a16="http://schemas.microsoft.com/office/drawing/2014/main" id="{DE7546A6-653E-C057-EC72-F517F9196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6DE21-EB0C-93A2-6205-D81FFD93DF2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0211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A170-E086-4A53-5F46-32FF9274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96F48-ABD3-6131-EB8D-1478B65E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BE7C7A-8978-E749-C708-3FCFC5FF939D}"/>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5" name="Footer Placeholder 4">
            <a:extLst>
              <a:ext uri="{FF2B5EF4-FFF2-40B4-BE49-F238E27FC236}">
                <a16:creationId xmlns:a16="http://schemas.microsoft.com/office/drawing/2014/main" id="{F3FE0F00-7322-52DB-EB3F-7927F46A1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487BC-218C-38EF-EA02-BE9C11A5944C}"/>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09701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B15D-7F22-AFD4-450C-E59B281C5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D75D0-11EE-DDA6-3B67-5C5A4D54DA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46A76-AF6E-DEB2-F70E-EC2D4743B2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802DB-5B68-37AA-553C-91AD8936D9AB}"/>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6" name="Footer Placeholder 5">
            <a:extLst>
              <a:ext uri="{FF2B5EF4-FFF2-40B4-BE49-F238E27FC236}">
                <a16:creationId xmlns:a16="http://schemas.microsoft.com/office/drawing/2014/main" id="{A27518ED-128F-FC09-C01A-9351CC0A1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30BC8-BAFD-6B71-0647-3157D55A81DF}"/>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04385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05BD-A954-FCF1-7AF2-686AAF3B8F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6A647-151D-1D5F-FF40-2CBF11D5E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701A-461E-F2B6-A6DD-5D7DDE1B8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4EF84-0461-C1BF-14F3-0572474DE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0E8C-2623-2CDD-B763-2838A2A04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2DAB1-7DDE-F6C2-0B00-E19A1B7B21BB}"/>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8" name="Footer Placeholder 7">
            <a:extLst>
              <a:ext uri="{FF2B5EF4-FFF2-40B4-BE49-F238E27FC236}">
                <a16:creationId xmlns:a16="http://schemas.microsoft.com/office/drawing/2014/main" id="{9DC54705-7272-310B-F9C5-F34963E7C2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8CD54-48F8-8EE7-318F-7A92B664C4BA}"/>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409186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8021-674C-4162-89CE-E72900838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A8C8AB-1CDB-CE3B-BE9E-B9F14C6E0895}"/>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4" name="Footer Placeholder 3">
            <a:extLst>
              <a:ext uri="{FF2B5EF4-FFF2-40B4-BE49-F238E27FC236}">
                <a16:creationId xmlns:a16="http://schemas.microsoft.com/office/drawing/2014/main" id="{AFAC6402-75B5-6CCB-0B75-BE64E9C3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CBF63-77F2-EB3B-BDEC-282EAEB1EAF2}"/>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19901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C6728-C226-3B1E-CB7B-B60C674F5154}"/>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3" name="Footer Placeholder 2">
            <a:extLst>
              <a:ext uri="{FF2B5EF4-FFF2-40B4-BE49-F238E27FC236}">
                <a16:creationId xmlns:a16="http://schemas.microsoft.com/office/drawing/2014/main" id="{8390B298-2F57-7066-EBB6-7C2B23EAFD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B5E6A6-828B-3241-E3F8-8BFB5803C746}"/>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35854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970D-23DE-6B4D-A324-1E6B78D8A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46C07-93BC-4FEC-3F71-D4FBF4379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B44ED-340B-84B2-3AC7-E2ECD7E8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BB93-81EB-E011-4F1E-B1D09DCD061B}"/>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6" name="Footer Placeholder 5">
            <a:extLst>
              <a:ext uri="{FF2B5EF4-FFF2-40B4-BE49-F238E27FC236}">
                <a16:creationId xmlns:a16="http://schemas.microsoft.com/office/drawing/2014/main" id="{92DED94F-36BA-D5BB-F9CC-12B2C7D61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DD311-A975-65F3-63CA-A7A791C0FE90}"/>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212898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DD11-347A-01FB-E3B5-DAB915FB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DEB23-EA15-9CAF-B564-7144D63DC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3AB12-5E0B-F376-6229-D0CD66A28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9C8F6-EAC8-A22B-4275-F95B9E2B55BE}"/>
              </a:ext>
            </a:extLst>
          </p:cNvPr>
          <p:cNvSpPr>
            <a:spLocks noGrp="1"/>
          </p:cNvSpPr>
          <p:nvPr>
            <p:ph type="dt" sz="half" idx="10"/>
          </p:nvPr>
        </p:nvSpPr>
        <p:spPr/>
        <p:txBody>
          <a:bodyPr/>
          <a:lstStyle/>
          <a:p>
            <a:fld id="{15EA08E5-71C7-D042-BEFD-6FED185F1CAB}" type="datetimeFigureOut">
              <a:rPr lang="en-US" smtClean="0"/>
              <a:t>3/21/23</a:t>
            </a:fld>
            <a:endParaRPr lang="en-US"/>
          </a:p>
        </p:txBody>
      </p:sp>
      <p:sp>
        <p:nvSpPr>
          <p:cNvPr id="6" name="Footer Placeholder 5">
            <a:extLst>
              <a:ext uri="{FF2B5EF4-FFF2-40B4-BE49-F238E27FC236}">
                <a16:creationId xmlns:a16="http://schemas.microsoft.com/office/drawing/2014/main" id="{9735CC45-26C7-FEF1-E1C5-B5775E4D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B0DAB-ADFF-02FA-B1BC-25C70FEE8A88}"/>
              </a:ext>
            </a:extLst>
          </p:cNvPr>
          <p:cNvSpPr>
            <a:spLocks noGrp="1"/>
          </p:cNvSpPr>
          <p:nvPr>
            <p:ph type="sldNum" sz="quarter" idx="12"/>
          </p:nvPr>
        </p:nvSpPr>
        <p:spPr/>
        <p:txBody>
          <a:bodyPr/>
          <a:lstStyle/>
          <a:p>
            <a:fld id="{9B7137F1-772E-5440-AE68-B8CAD1103F19}" type="slidenum">
              <a:rPr lang="en-US" smtClean="0"/>
              <a:t>‹#›</a:t>
            </a:fld>
            <a:endParaRPr lang="en-US"/>
          </a:p>
        </p:txBody>
      </p:sp>
    </p:spTree>
    <p:extLst>
      <p:ext uri="{BB962C8B-B14F-4D97-AF65-F5344CB8AC3E}">
        <p14:creationId xmlns:p14="http://schemas.microsoft.com/office/powerpoint/2010/main" val="188460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F0F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B54B7-F88C-1D8B-99F4-1BF2FBF1E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BA97F5-7D93-2EAC-D636-537C1312C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89A54-E704-B46E-5605-B157737A2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08E5-71C7-D042-BEFD-6FED185F1CAB}" type="datetimeFigureOut">
              <a:rPr lang="en-US" smtClean="0"/>
              <a:t>3/21/23</a:t>
            </a:fld>
            <a:endParaRPr lang="en-US"/>
          </a:p>
        </p:txBody>
      </p:sp>
      <p:sp>
        <p:nvSpPr>
          <p:cNvPr id="5" name="Footer Placeholder 4">
            <a:extLst>
              <a:ext uri="{FF2B5EF4-FFF2-40B4-BE49-F238E27FC236}">
                <a16:creationId xmlns:a16="http://schemas.microsoft.com/office/drawing/2014/main" id="{F97B5C1F-1A37-8E27-C3D2-9BC680ACA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5C9BB8-61EA-1560-4BAB-78C0CE7BB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137F1-772E-5440-AE68-B8CAD1103F19}" type="slidenum">
              <a:rPr lang="en-US" smtClean="0"/>
              <a:t>‹#›</a:t>
            </a:fld>
            <a:endParaRPr lang="en-US"/>
          </a:p>
        </p:txBody>
      </p:sp>
    </p:spTree>
    <p:extLst>
      <p:ext uri="{BB962C8B-B14F-4D97-AF65-F5344CB8AC3E}">
        <p14:creationId xmlns:p14="http://schemas.microsoft.com/office/powerpoint/2010/main" val="162640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y4dff-brian-schmidt.shinyapps.io/r-project/" TargetMode="External"/><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6.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outdoor&#10;&#10;Description automatically generated">
            <a:extLst>
              <a:ext uri="{FF2B5EF4-FFF2-40B4-BE49-F238E27FC236}">
                <a16:creationId xmlns:a16="http://schemas.microsoft.com/office/drawing/2014/main" id="{3C93CC15-936D-BB66-4FEE-3E6EB8022F54}"/>
              </a:ext>
            </a:extLst>
          </p:cNvPr>
          <p:cNvPicPr>
            <a:picLocks noChangeAspect="1"/>
          </p:cNvPicPr>
          <p:nvPr/>
        </p:nvPicPr>
        <p:blipFill rotWithShape="1">
          <a:blip r:embed="rId3">
            <a:alphaModFix amt="50000"/>
          </a:blip>
          <a:srcRect t="4284" b="18252"/>
          <a:stretch/>
        </p:blipFill>
        <p:spPr>
          <a:xfrm>
            <a:off x="0" y="-270933"/>
            <a:ext cx="12192000" cy="7555424"/>
          </a:xfrm>
          <a:prstGeom prst="rect">
            <a:avLst/>
          </a:prstGeom>
        </p:spPr>
      </p:pic>
      <p:sp>
        <p:nvSpPr>
          <p:cNvPr id="2" name="Title 1">
            <a:extLst>
              <a:ext uri="{FF2B5EF4-FFF2-40B4-BE49-F238E27FC236}">
                <a16:creationId xmlns:a16="http://schemas.microsoft.com/office/drawing/2014/main" id="{2020DBAF-B5C9-3A03-D1CE-AAEF077B0BDD}"/>
              </a:ext>
            </a:extLst>
          </p:cNvPr>
          <p:cNvSpPr>
            <a:spLocks noGrp="1"/>
          </p:cNvSpPr>
          <p:nvPr>
            <p:ph type="ctrTitle"/>
          </p:nvPr>
        </p:nvSpPr>
        <p:spPr>
          <a:xfrm>
            <a:off x="1984979" y="1185809"/>
            <a:ext cx="8222042" cy="2598028"/>
          </a:xfrm>
          <a:solidFill>
            <a:schemeClr val="bg1">
              <a:lumMod val="95000"/>
              <a:alpha val="78823"/>
            </a:schemeClr>
          </a:solidFill>
          <a:ln w="38100">
            <a:solidFill>
              <a:schemeClr val="tx1"/>
            </a:solidFill>
          </a:ln>
        </p:spPr>
        <p:txBody>
          <a:bodyPr anchor="ctr">
            <a:normAutofit/>
          </a:bodyPr>
          <a:lstStyle/>
          <a:p>
            <a:r>
              <a:rPr lang="en-US" sz="5400" dirty="0">
                <a:latin typeface="Lato" panose="020F0502020204030203" pitchFamily="34" charset="77"/>
                <a:cs typeface="Calibri" panose="020F0502020204030204" pitchFamily="34" charset="0"/>
              </a:rPr>
              <a:t>Timing the Stock Market</a:t>
            </a:r>
            <a:br>
              <a:rPr lang="en-US" sz="5400" dirty="0">
                <a:latin typeface="Lato" panose="020F0502020204030203" pitchFamily="34" charset="77"/>
                <a:cs typeface="Calibri" panose="020F0502020204030204" pitchFamily="34" charset="0"/>
              </a:rPr>
            </a:br>
            <a:r>
              <a:rPr lang="en-US" sz="5400" dirty="0">
                <a:latin typeface="Lato" panose="020F0502020204030203" pitchFamily="34" charset="77"/>
                <a:cs typeface="Calibri" panose="020F0502020204030204" pitchFamily="34" charset="0"/>
              </a:rPr>
              <a:t>with Congress</a:t>
            </a:r>
          </a:p>
        </p:txBody>
      </p:sp>
      <p:sp>
        <p:nvSpPr>
          <p:cNvPr id="3" name="Subtitle 2">
            <a:extLst>
              <a:ext uri="{FF2B5EF4-FFF2-40B4-BE49-F238E27FC236}">
                <a16:creationId xmlns:a16="http://schemas.microsoft.com/office/drawing/2014/main" id="{05E141B1-1313-8DE9-8E56-6139A65BBC2D}"/>
              </a:ext>
            </a:extLst>
          </p:cNvPr>
          <p:cNvSpPr>
            <a:spLocks noGrp="1"/>
          </p:cNvSpPr>
          <p:nvPr>
            <p:ph type="subTitle" idx="1"/>
          </p:nvPr>
        </p:nvSpPr>
        <p:spPr>
          <a:xfrm>
            <a:off x="3461761" y="4555121"/>
            <a:ext cx="5167717" cy="1520727"/>
          </a:xfrm>
          <a:solidFill>
            <a:schemeClr val="bg1">
              <a:lumMod val="95000"/>
              <a:alpha val="79249"/>
            </a:schemeClr>
          </a:solidFill>
          <a:ln w="38100">
            <a:solidFill>
              <a:schemeClr val="tx1"/>
            </a:solidFill>
          </a:ln>
        </p:spPr>
        <p:txBody>
          <a:bodyPr anchor="ctr">
            <a:normAutofit/>
          </a:bodyPr>
          <a:lstStyle/>
          <a:p>
            <a:r>
              <a:rPr lang="en-US" dirty="0">
                <a:solidFill>
                  <a:schemeClr val="tx1">
                    <a:alpha val="74745"/>
                  </a:schemeClr>
                </a:solidFill>
                <a:latin typeface="Lato" panose="020F0502020204030203" pitchFamily="34" charset="77"/>
                <a:cs typeface="Calibri" panose="020F0502020204030204" pitchFamily="34" charset="0"/>
              </a:rPr>
              <a:t>NYC Data Science Academy – R Project</a:t>
            </a:r>
            <a:endParaRPr lang="en-US" sz="1050" dirty="0">
              <a:solidFill>
                <a:schemeClr val="tx1">
                  <a:alpha val="74745"/>
                </a:schemeClr>
              </a:solidFill>
              <a:latin typeface="Lato" panose="020F0502020204030203" pitchFamily="34" charset="77"/>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February 24</a:t>
            </a:r>
            <a:r>
              <a:rPr kumimoji="0" lang="en-US" sz="1800" b="0" i="0" u="none" strike="noStrike" kern="1200" cap="none" spc="0" normalizeH="0" baseline="30000" noProof="0" dirty="0">
                <a:ln>
                  <a:noFill/>
                </a:ln>
                <a:solidFill>
                  <a:prstClr val="black">
                    <a:alpha val="70061"/>
                  </a:prstClr>
                </a:solidFill>
                <a:effectLst/>
                <a:uLnTx/>
                <a:uFillTx/>
                <a:latin typeface="Lato" panose="020F0502020204030203" pitchFamily="34" charset="77"/>
                <a:cs typeface="Calibri" panose="020F0502020204030204" pitchFamily="34" charset="0"/>
              </a:rPr>
              <a:t>th</a:t>
            </a: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 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70061"/>
                  </a:prstClr>
                </a:solidFill>
                <a:effectLst/>
                <a:uLnTx/>
                <a:uFillTx/>
                <a:latin typeface="Lato" panose="020F0502020204030203" pitchFamily="34" charset="77"/>
                <a:cs typeface="Calibri" panose="020F0502020204030204" pitchFamily="34" charset="0"/>
              </a:rPr>
              <a:t>Brian Ralston</a:t>
            </a:r>
            <a:endParaRPr lang="en-US" dirty="0">
              <a:solidFill>
                <a:schemeClr val="tx1">
                  <a:alpha val="74745"/>
                </a:schemeClr>
              </a:solidFill>
              <a:latin typeface="Lato" panose="020F0502020204030203" pitchFamily="34" charset="77"/>
              <a:cs typeface="Calibri" panose="020F0502020204030204" pitchFamily="34" charset="0"/>
            </a:endParaRPr>
          </a:p>
        </p:txBody>
      </p:sp>
    </p:spTree>
    <p:extLst>
      <p:ext uri="{BB962C8B-B14F-4D97-AF65-F5344CB8AC3E}">
        <p14:creationId xmlns:p14="http://schemas.microsoft.com/office/powerpoint/2010/main" val="42356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F1E443-53D7-47E8-486D-B303225C1BFF}"/>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Sectors</a:t>
            </a:r>
          </a:p>
        </p:txBody>
      </p:sp>
      <p:pic>
        <p:nvPicPr>
          <p:cNvPr id="4" name="Picture 3" descr="Chart, bar chart, funnel chart&#10;&#10;Description automatically generated">
            <a:extLst>
              <a:ext uri="{FF2B5EF4-FFF2-40B4-BE49-F238E27FC236}">
                <a16:creationId xmlns:a16="http://schemas.microsoft.com/office/drawing/2014/main" id="{9A98283B-5D4C-4D9B-F1D3-6F99528524EC}"/>
              </a:ext>
            </a:extLst>
          </p:cNvPr>
          <p:cNvPicPr>
            <a:picLocks noChangeAspect="1"/>
          </p:cNvPicPr>
          <p:nvPr/>
        </p:nvPicPr>
        <p:blipFill>
          <a:blip r:embed="rId3"/>
          <a:stretch>
            <a:fillRect/>
          </a:stretch>
        </p:blipFill>
        <p:spPr>
          <a:xfrm>
            <a:off x="2642896" y="914400"/>
            <a:ext cx="6906208" cy="5943600"/>
          </a:xfrm>
          <a:prstGeom prst="rect">
            <a:avLst/>
          </a:prstGeom>
        </p:spPr>
      </p:pic>
    </p:spTree>
    <p:extLst>
      <p:ext uri="{BB962C8B-B14F-4D97-AF65-F5344CB8AC3E}">
        <p14:creationId xmlns:p14="http://schemas.microsoft.com/office/powerpoint/2010/main" val="405047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bar chart&#10;&#10;Description automatically generated">
            <a:extLst>
              <a:ext uri="{FF2B5EF4-FFF2-40B4-BE49-F238E27FC236}">
                <a16:creationId xmlns:a16="http://schemas.microsoft.com/office/drawing/2014/main" id="{44483CA0-6E44-2E6A-9F70-37F290C0073F}"/>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16" name="TextBox 15">
            <a:extLst>
              <a:ext uri="{FF2B5EF4-FFF2-40B4-BE49-F238E27FC236}">
                <a16:creationId xmlns:a16="http://schemas.microsoft.com/office/drawing/2014/main" id="{FEAF9A84-3CEB-421B-DDE8-C64CD461870B}"/>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Congress vs. S&amp;P 500</a:t>
            </a:r>
          </a:p>
        </p:txBody>
      </p:sp>
    </p:spTree>
    <p:extLst>
      <p:ext uri="{BB962C8B-B14F-4D97-AF65-F5344CB8AC3E}">
        <p14:creationId xmlns:p14="http://schemas.microsoft.com/office/powerpoint/2010/main" val="40391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FFD35C27-1B74-A2DB-78EE-009F2CC57343}"/>
              </a:ext>
            </a:extLst>
          </p:cNvPr>
          <p:cNvPicPr>
            <a:picLocks noChangeAspect="1"/>
          </p:cNvPicPr>
          <p:nvPr/>
        </p:nvPicPr>
        <p:blipFill>
          <a:blip r:embed="rId3"/>
          <a:stretch>
            <a:fillRect/>
          </a:stretch>
        </p:blipFill>
        <p:spPr>
          <a:xfrm>
            <a:off x="2642896" y="914400"/>
            <a:ext cx="6906208" cy="5943600"/>
          </a:xfrm>
          <a:prstGeom prst="rect">
            <a:avLst/>
          </a:prstGeom>
        </p:spPr>
      </p:pic>
      <p:sp>
        <p:nvSpPr>
          <p:cNvPr id="7" name="TextBox 6">
            <a:extLst>
              <a:ext uri="{FF2B5EF4-FFF2-40B4-BE49-F238E27FC236}">
                <a16:creationId xmlns:a16="http://schemas.microsoft.com/office/drawing/2014/main" id="{01C508FC-0C45-450D-D316-907B38FEF1D9}"/>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Average Return</a:t>
            </a:r>
          </a:p>
        </p:txBody>
      </p:sp>
    </p:spTree>
    <p:extLst>
      <p:ext uri="{BB962C8B-B14F-4D97-AF65-F5344CB8AC3E}">
        <p14:creationId xmlns:p14="http://schemas.microsoft.com/office/powerpoint/2010/main" val="75492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BA00D0C6-C021-AC7E-7D3A-90018EE36663}"/>
              </a:ext>
            </a:extLst>
          </p:cNvPr>
          <p:cNvPicPr>
            <a:picLocks noChangeAspect="1"/>
          </p:cNvPicPr>
          <p:nvPr/>
        </p:nvPicPr>
        <p:blipFill>
          <a:blip r:embed="rId3"/>
          <a:stretch>
            <a:fillRect/>
          </a:stretch>
        </p:blipFill>
        <p:spPr>
          <a:xfrm>
            <a:off x="2114159" y="-1"/>
            <a:ext cx="7963683" cy="6853681"/>
          </a:xfrm>
          <a:prstGeom prst="rect">
            <a:avLst/>
          </a:prstGeom>
        </p:spPr>
      </p:pic>
      <p:pic>
        <p:nvPicPr>
          <p:cNvPr id="36" name="Graphic 35">
            <a:extLst>
              <a:ext uri="{FF2B5EF4-FFF2-40B4-BE49-F238E27FC236}">
                <a16:creationId xmlns:a16="http://schemas.microsoft.com/office/drawing/2014/main" id="{A7DD3605-5972-7C0F-CAE9-CC88D1E1D6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6635" y="6051367"/>
            <a:ext cx="914400" cy="914400"/>
          </a:xfrm>
          <a:prstGeom prst="rect">
            <a:avLst/>
          </a:prstGeom>
        </p:spPr>
      </p:pic>
      <p:pic>
        <p:nvPicPr>
          <p:cNvPr id="38" name="Graphic 37">
            <a:extLst>
              <a:ext uri="{FF2B5EF4-FFF2-40B4-BE49-F238E27FC236}">
                <a16:creationId xmlns:a16="http://schemas.microsoft.com/office/drawing/2014/main" id="{DB26F190-180C-12A6-4278-EA4B6FE53A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9129" y="6051367"/>
            <a:ext cx="914400" cy="914400"/>
          </a:xfrm>
          <a:prstGeom prst="rect">
            <a:avLst/>
          </a:prstGeom>
        </p:spPr>
      </p:pic>
      <p:pic>
        <p:nvPicPr>
          <p:cNvPr id="39" name="Graphic 38">
            <a:extLst>
              <a:ext uri="{FF2B5EF4-FFF2-40B4-BE49-F238E27FC236}">
                <a16:creationId xmlns:a16="http://schemas.microsoft.com/office/drawing/2014/main" id="{876DCD02-1DB7-85CA-7709-2B6A30585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4133" y="6051367"/>
            <a:ext cx="914400" cy="914400"/>
          </a:xfrm>
          <a:prstGeom prst="rect">
            <a:avLst/>
          </a:prstGeom>
        </p:spPr>
      </p:pic>
      <p:pic>
        <p:nvPicPr>
          <p:cNvPr id="40" name="Graphic 39">
            <a:extLst>
              <a:ext uri="{FF2B5EF4-FFF2-40B4-BE49-F238E27FC236}">
                <a16:creationId xmlns:a16="http://schemas.microsoft.com/office/drawing/2014/main" id="{EBD50051-56A5-DD13-2FC9-EB0435DC33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1631" y="6051367"/>
            <a:ext cx="914400" cy="914400"/>
          </a:xfrm>
          <a:prstGeom prst="rect">
            <a:avLst/>
          </a:prstGeom>
        </p:spPr>
      </p:pic>
      <p:pic>
        <p:nvPicPr>
          <p:cNvPr id="42" name="Graphic 41">
            <a:extLst>
              <a:ext uri="{FF2B5EF4-FFF2-40B4-BE49-F238E27FC236}">
                <a16:creationId xmlns:a16="http://schemas.microsoft.com/office/drawing/2014/main" id="{A4CF2DD6-8845-7697-5BA3-3932EAAFA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7239" y="6051367"/>
            <a:ext cx="914400" cy="914400"/>
          </a:xfrm>
          <a:prstGeom prst="rect">
            <a:avLst/>
          </a:prstGeom>
        </p:spPr>
      </p:pic>
      <p:pic>
        <p:nvPicPr>
          <p:cNvPr id="43" name="Graphic 42">
            <a:extLst>
              <a:ext uri="{FF2B5EF4-FFF2-40B4-BE49-F238E27FC236}">
                <a16:creationId xmlns:a16="http://schemas.microsoft.com/office/drawing/2014/main" id="{469D8A4C-FED7-8876-D3DE-3DC69BF19E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4737" y="6051367"/>
            <a:ext cx="914400" cy="914400"/>
          </a:xfrm>
          <a:prstGeom prst="rect">
            <a:avLst/>
          </a:prstGeom>
        </p:spPr>
      </p:pic>
      <p:pic>
        <p:nvPicPr>
          <p:cNvPr id="45" name="Graphic 44">
            <a:extLst>
              <a:ext uri="{FF2B5EF4-FFF2-40B4-BE49-F238E27FC236}">
                <a16:creationId xmlns:a16="http://schemas.microsoft.com/office/drawing/2014/main" id="{C48186EA-3CED-FB2E-8C14-285A52418F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5585" y="6051367"/>
            <a:ext cx="914400" cy="914400"/>
          </a:xfrm>
          <a:prstGeom prst="rect">
            <a:avLst/>
          </a:prstGeom>
        </p:spPr>
      </p:pic>
      <p:pic>
        <p:nvPicPr>
          <p:cNvPr id="46" name="Graphic 45">
            <a:extLst>
              <a:ext uri="{FF2B5EF4-FFF2-40B4-BE49-F238E27FC236}">
                <a16:creationId xmlns:a16="http://schemas.microsoft.com/office/drawing/2014/main" id="{4DBDBD5B-E224-23A2-CC21-1438D049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3083" y="6051367"/>
            <a:ext cx="914400" cy="914400"/>
          </a:xfrm>
          <a:prstGeom prst="rect">
            <a:avLst/>
          </a:prstGeom>
        </p:spPr>
      </p:pic>
      <p:pic>
        <p:nvPicPr>
          <p:cNvPr id="47" name="Graphic 46">
            <a:extLst>
              <a:ext uri="{FF2B5EF4-FFF2-40B4-BE49-F238E27FC236}">
                <a16:creationId xmlns:a16="http://schemas.microsoft.com/office/drawing/2014/main" id="{F4E7E7DD-888B-4230-AE13-AB9ABEC06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931" y="6051367"/>
            <a:ext cx="914400" cy="914400"/>
          </a:xfrm>
          <a:prstGeom prst="rect">
            <a:avLst/>
          </a:prstGeom>
        </p:spPr>
      </p:pic>
      <p:pic>
        <p:nvPicPr>
          <p:cNvPr id="5" name="Graphic 4">
            <a:extLst>
              <a:ext uri="{FF2B5EF4-FFF2-40B4-BE49-F238E27FC236}">
                <a16:creationId xmlns:a16="http://schemas.microsoft.com/office/drawing/2014/main" id="{CB12775A-7702-7616-25AE-393DFA39B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5787" y="6051367"/>
            <a:ext cx="914400" cy="914400"/>
          </a:xfrm>
          <a:prstGeom prst="rect">
            <a:avLst/>
          </a:prstGeom>
        </p:spPr>
      </p:pic>
    </p:spTree>
    <p:extLst>
      <p:ext uri="{BB962C8B-B14F-4D97-AF65-F5344CB8AC3E}">
        <p14:creationId xmlns:p14="http://schemas.microsoft.com/office/powerpoint/2010/main" val="347822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childTnLst>
                          </p:cTn>
                        </p:par>
                        <p:par>
                          <p:cTn id="12" fill="hold">
                            <p:stCondLst>
                              <p:cond delay="5000"/>
                            </p:stCondLst>
                            <p:childTnLst>
                              <p:par>
                                <p:cTn id="13" presetID="9" presetClass="entr" presetSubtype="0" fill="hold" nodeType="afterEffect">
                                  <p:stCondLst>
                                    <p:cond delay="200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par>
                          <p:cTn id="16" fill="hold">
                            <p:stCondLst>
                              <p:cond delay="7500"/>
                            </p:stCondLst>
                            <p:childTnLst>
                              <p:par>
                                <p:cTn id="17" presetID="9" presetClass="entr" presetSubtype="0" fill="hold" nodeType="afterEffect">
                                  <p:stCondLst>
                                    <p:cond delay="200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childTnLst>
                          </p:cTn>
                        </p:par>
                        <p:par>
                          <p:cTn id="20" fill="hold">
                            <p:stCondLst>
                              <p:cond delay="10000"/>
                            </p:stCondLst>
                            <p:childTnLst>
                              <p:par>
                                <p:cTn id="21" presetID="9" presetClass="entr" presetSubtype="0" fill="hold" nodeType="after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childTnLst>
                          </p:cTn>
                        </p:par>
                        <p:par>
                          <p:cTn id="29" fill="hold">
                            <p:stCondLst>
                              <p:cond delay="500"/>
                            </p:stCondLst>
                            <p:childTnLst>
                              <p:par>
                                <p:cTn id="30" presetID="9" presetClass="entr" presetSubtype="0" fill="hold" nodeType="after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500"/>
                                        <p:tgtEl>
                                          <p:spTgt spid="46"/>
                                        </p:tgtEl>
                                      </p:cBhvr>
                                    </p:animEffect>
                                  </p:childTnLst>
                                </p:cTn>
                              </p:par>
                            </p:childTnLst>
                          </p:cTn>
                        </p:par>
                        <p:par>
                          <p:cTn id="33" fill="hold">
                            <p:stCondLst>
                              <p:cond delay="3000"/>
                            </p:stCondLst>
                            <p:childTnLst>
                              <p:par>
                                <p:cTn id="34" presetID="9" presetClass="entr" presetSubtype="0" fill="hold" nodeType="afterEffect">
                                  <p:stCondLst>
                                    <p:cond delay="2000"/>
                                  </p:stCondLst>
                                  <p:childTnLst>
                                    <p:set>
                                      <p:cBhvr>
                                        <p:cTn id="35" dur="1" fill="hold">
                                          <p:stCondLst>
                                            <p:cond delay="0"/>
                                          </p:stCondLst>
                                        </p:cTn>
                                        <p:tgtEl>
                                          <p:spTgt spid="45"/>
                                        </p:tgtEl>
                                        <p:attrNameLst>
                                          <p:attrName>style.visibility</p:attrName>
                                        </p:attrNameLst>
                                      </p:cBhvr>
                                      <p:to>
                                        <p:strVal val="visible"/>
                                      </p:to>
                                    </p:set>
                                    <p:animEffect transition="in" filter="dissolve">
                                      <p:cBhvr>
                                        <p:cTn id="36" dur="500"/>
                                        <p:tgtEl>
                                          <p:spTgt spid="45"/>
                                        </p:tgtEl>
                                      </p:cBhvr>
                                    </p:animEffect>
                                  </p:childTnLst>
                                </p:cTn>
                              </p:par>
                            </p:childTnLst>
                          </p:cTn>
                        </p:par>
                        <p:par>
                          <p:cTn id="37" fill="hold">
                            <p:stCondLst>
                              <p:cond delay="5500"/>
                            </p:stCondLst>
                            <p:childTnLst>
                              <p:par>
                                <p:cTn id="38" presetID="9" presetClass="entr" presetSubtype="0" fill="hold" nodeType="afterEffect">
                                  <p:stCondLst>
                                    <p:cond delay="200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childTnLst>
                          </p:cTn>
                        </p:par>
                        <p:par>
                          <p:cTn id="41" fill="hold">
                            <p:stCondLst>
                              <p:cond delay="8000"/>
                            </p:stCondLst>
                            <p:childTnLst>
                              <p:par>
                                <p:cTn id="42" presetID="9" presetClass="entr" presetSubtype="0" fill="hold" nodeType="afterEffect">
                                  <p:stCondLst>
                                    <p:cond delay="2000"/>
                                  </p:stCondLst>
                                  <p:childTnLst>
                                    <p:set>
                                      <p:cBhvr>
                                        <p:cTn id="43" dur="1" fill="hold">
                                          <p:stCondLst>
                                            <p:cond delay="0"/>
                                          </p:stCondLst>
                                        </p:cTn>
                                        <p:tgtEl>
                                          <p:spTgt spid="42"/>
                                        </p:tgtEl>
                                        <p:attrNameLst>
                                          <p:attrName>style.visibility</p:attrName>
                                        </p:attrNameLst>
                                      </p:cBhvr>
                                      <p:to>
                                        <p:strVal val="visible"/>
                                      </p:to>
                                    </p:set>
                                    <p:animEffect transition="in" filter="dissolv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9AF66AC9-7185-0261-6AF0-4B36328DB034}"/>
              </a:ext>
            </a:extLst>
          </p:cNvPr>
          <p:cNvPicPr>
            <a:picLocks noChangeAspect="1"/>
          </p:cNvPicPr>
          <p:nvPr/>
        </p:nvPicPr>
        <p:blipFill>
          <a:blip r:embed="rId3"/>
          <a:stretch>
            <a:fillRect/>
          </a:stretch>
        </p:blipFill>
        <p:spPr>
          <a:xfrm>
            <a:off x="2111649" y="0"/>
            <a:ext cx="7968701" cy="6858000"/>
          </a:xfrm>
          <a:prstGeom prst="rect">
            <a:avLst/>
          </a:prstGeom>
        </p:spPr>
      </p:pic>
      <p:pic>
        <p:nvPicPr>
          <p:cNvPr id="4" name="Graphic 3">
            <a:extLst>
              <a:ext uri="{FF2B5EF4-FFF2-40B4-BE49-F238E27FC236}">
                <a16:creationId xmlns:a16="http://schemas.microsoft.com/office/drawing/2014/main" id="{4001C0DA-5FE6-03F7-43DD-EC613ECA4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1802" y="2111283"/>
            <a:ext cx="914400" cy="914400"/>
          </a:xfrm>
          <a:prstGeom prst="rect">
            <a:avLst/>
          </a:prstGeom>
        </p:spPr>
      </p:pic>
      <p:pic>
        <p:nvPicPr>
          <p:cNvPr id="5" name="Graphic 4">
            <a:extLst>
              <a:ext uri="{FF2B5EF4-FFF2-40B4-BE49-F238E27FC236}">
                <a16:creationId xmlns:a16="http://schemas.microsoft.com/office/drawing/2014/main" id="{3394D1D9-9343-471A-0103-95C2E819C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5105" y="2113782"/>
            <a:ext cx="914400" cy="914400"/>
          </a:xfrm>
          <a:prstGeom prst="rect">
            <a:avLst/>
          </a:prstGeom>
        </p:spPr>
      </p:pic>
      <p:pic>
        <p:nvPicPr>
          <p:cNvPr id="6" name="Graphic 5">
            <a:extLst>
              <a:ext uri="{FF2B5EF4-FFF2-40B4-BE49-F238E27FC236}">
                <a16:creationId xmlns:a16="http://schemas.microsoft.com/office/drawing/2014/main" id="{B7EB0B36-402B-11DC-B066-8CD24DDBA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884" y="2111283"/>
            <a:ext cx="914400" cy="914400"/>
          </a:xfrm>
          <a:prstGeom prst="rect">
            <a:avLst/>
          </a:prstGeom>
        </p:spPr>
      </p:pic>
      <p:pic>
        <p:nvPicPr>
          <p:cNvPr id="7" name="Graphic 6">
            <a:extLst>
              <a:ext uri="{FF2B5EF4-FFF2-40B4-BE49-F238E27FC236}">
                <a16:creationId xmlns:a16="http://schemas.microsoft.com/office/drawing/2014/main" id="{451C044B-1083-B4C1-0664-1F94C1B0C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1966" y="2111283"/>
            <a:ext cx="914400" cy="914400"/>
          </a:xfrm>
          <a:prstGeom prst="rect">
            <a:avLst/>
          </a:prstGeom>
        </p:spPr>
      </p:pic>
      <p:pic>
        <p:nvPicPr>
          <p:cNvPr id="8" name="Graphic 7">
            <a:extLst>
              <a:ext uri="{FF2B5EF4-FFF2-40B4-BE49-F238E27FC236}">
                <a16:creationId xmlns:a16="http://schemas.microsoft.com/office/drawing/2014/main" id="{A5A97B65-D653-CFD7-011B-76CA3529A3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559" y="2111283"/>
            <a:ext cx="914400" cy="914400"/>
          </a:xfrm>
          <a:prstGeom prst="rect">
            <a:avLst/>
          </a:prstGeom>
        </p:spPr>
      </p:pic>
      <p:pic>
        <p:nvPicPr>
          <p:cNvPr id="9" name="Graphic 8">
            <a:extLst>
              <a:ext uri="{FF2B5EF4-FFF2-40B4-BE49-F238E27FC236}">
                <a16:creationId xmlns:a16="http://schemas.microsoft.com/office/drawing/2014/main" id="{9210EB94-89B0-B047-F28B-CF30713E1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17" y="1654083"/>
            <a:ext cx="914400" cy="914400"/>
          </a:xfrm>
          <a:prstGeom prst="rect">
            <a:avLst/>
          </a:prstGeom>
        </p:spPr>
      </p:pic>
      <p:pic>
        <p:nvPicPr>
          <p:cNvPr id="10" name="Graphic 9">
            <a:extLst>
              <a:ext uri="{FF2B5EF4-FFF2-40B4-BE49-F238E27FC236}">
                <a16:creationId xmlns:a16="http://schemas.microsoft.com/office/drawing/2014/main" id="{B211C968-BC3F-AB52-A007-9D959DC459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1659852"/>
            <a:ext cx="914400" cy="914400"/>
          </a:xfrm>
          <a:prstGeom prst="rect">
            <a:avLst/>
          </a:prstGeom>
        </p:spPr>
      </p:pic>
      <p:pic>
        <p:nvPicPr>
          <p:cNvPr id="11" name="Graphic 10">
            <a:extLst>
              <a:ext uri="{FF2B5EF4-FFF2-40B4-BE49-F238E27FC236}">
                <a16:creationId xmlns:a16="http://schemas.microsoft.com/office/drawing/2014/main" id="{FADE6157-77DA-3820-A904-2A77DE1EC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9317" y="1665621"/>
            <a:ext cx="914400" cy="914400"/>
          </a:xfrm>
          <a:prstGeom prst="rect">
            <a:avLst/>
          </a:prstGeom>
        </p:spPr>
      </p:pic>
      <p:pic>
        <p:nvPicPr>
          <p:cNvPr id="12" name="Graphic 11">
            <a:extLst>
              <a:ext uri="{FF2B5EF4-FFF2-40B4-BE49-F238E27FC236}">
                <a16:creationId xmlns:a16="http://schemas.microsoft.com/office/drawing/2014/main" id="{1DED5CA3-B0C9-5AE0-C6AC-E33342F88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1665621"/>
            <a:ext cx="914400" cy="914400"/>
          </a:xfrm>
          <a:prstGeom prst="rect">
            <a:avLst/>
          </a:prstGeom>
        </p:spPr>
      </p:pic>
      <p:pic>
        <p:nvPicPr>
          <p:cNvPr id="13" name="Graphic 12">
            <a:extLst>
              <a:ext uri="{FF2B5EF4-FFF2-40B4-BE49-F238E27FC236}">
                <a16:creationId xmlns:a16="http://schemas.microsoft.com/office/drawing/2014/main" id="{CD116581-239A-2471-3713-CCD22C3B4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1665621"/>
            <a:ext cx="914400" cy="914400"/>
          </a:xfrm>
          <a:prstGeom prst="rect">
            <a:avLst/>
          </a:prstGeom>
        </p:spPr>
      </p:pic>
      <p:pic>
        <p:nvPicPr>
          <p:cNvPr id="14" name="Graphic 13">
            <a:extLst>
              <a:ext uri="{FF2B5EF4-FFF2-40B4-BE49-F238E27FC236}">
                <a16:creationId xmlns:a16="http://schemas.microsoft.com/office/drawing/2014/main" id="{D922C6AA-E872-9892-09D9-0ECDB1815F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273" y="4485891"/>
            <a:ext cx="914400" cy="914400"/>
          </a:xfrm>
          <a:prstGeom prst="rect">
            <a:avLst/>
          </a:prstGeom>
        </p:spPr>
      </p:pic>
      <p:pic>
        <p:nvPicPr>
          <p:cNvPr id="15" name="Graphic 14">
            <a:extLst>
              <a:ext uri="{FF2B5EF4-FFF2-40B4-BE49-F238E27FC236}">
                <a16:creationId xmlns:a16="http://schemas.microsoft.com/office/drawing/2014/main" id="{FE59C455-E10E-3877-D29E-A41BD9B806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6574" y="3577260"/>
            <a:ext cx="914400" cy="914400"/>
          </a:xfrm>
          <a:prstGeom prst="rect">
            <a:avLst/>
          </a:prstGeom>
        </p:spPr>
      </p:pic>
      <p:pic>
        <p:nvPicPr>
          <p:cNvPr id="16" name="Graphic 15">
            <a:extLst>
              <a:ext uri="{FF2B5EF4-FFF2-40B4-BE49-F238E27FC236}">
                <a16:creationId xmlns:a16="http://schemas.microsoft.com/office/drawing/2014/main" id="{41243A8C-A7A4-0F5D-E5D8-9774597FA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5355" y="4485891"/>
            <a:ext cx="914400" cy="914400"/>
          </a:xfrm>
          <a:prstGeom prst="rect">
            <a:avLst/>
          </a:prstGeom>
        </p:spPr>
      </p:pic>
      <p:pic>
        <p:nvPicPr>
          <p:cNvPr id="17" name="Graphic 16">
            <a:extLst>
              <a:ext uri="{FF2B5EF4-FFF2-40B4-BE49-F238E27FC236}">
                <a16:creationId xmlns:a16="http://schemas.microsoft.com/office/drawing/2014/main" id="{91D267B8-809A-52C5-6FCD-5BBA1EA98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5437" y="4485891"/>
            <a:ext cx="914400" cy="914400"/>
          </a:xfrm>
          <a:prstGeom prst="rect">
            <a:avLst/>
          </a:prstGeom>
        </p:spPr>
      </p:pic>
      <p:pic>
        <p:nvPicPr>
          <p:cNvPr id="18" name="Graphic 17">
            <a:extLst>
              <a:ext uri="{FF2B5EF4-FFF2-40B4-BE49-F238E27FC236}">
                <a16:creationId xmlns:a16="http://schemas.microsoft.com/office/drawing/2014/main" id="{3C45AF6B-8E04-2C8F-9AE0-ADE7AA97A9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559" y="4485891"/>
            <a:ext cx="914400" cy="914400"/>
          </a:xfrm>
          <a:prstGeom prst="rect">
            <a:avLst/>
          </a:prstGeom>
        </p:spPr>
      </p:pic>
      <p:pic>
        <p:nvPicPr>
          <p:cNvPr id="20" name="Graphic 19">
            <a:extLst>
              <a:ext uri="{FF2B5EF4-FFF2-40B4-BE49-F238E27FC236}">
                <a16:creationId xmlns:a16="http://schemas.microsoft.com/office/drawing/2014/main" id="{E85B44A7-AA32-160A-4CC5-2588C9247B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6217" y="3571491"/>
            <a:ext cx="914400" cy="914400"/>
          </a:xfrm>
          <a:prstGeom prst="rect">
            <a:avLst/>
          </a:prstGeom>
        </p:spPr>
      </p:pic>
      <p:pic>
        <p:nvPicPr>
          <p:cNvPr id="21" name="Graphic 20">
            <a:extLst>
              <a:ext uri="{FF2B5EF4-FFF2-40B4-BE49-F238E27FC236}">
                <a16:creationId xmlns:a16="http://schemas.microsoft.com/office/drawing/2014/main" id="{1513103A-D0F1-91C0-724C-CD40F26B7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2496" y="4485891"/>
            <a:ext cx="914400" cy="914400"/>
          </a:xfrm>
          <a:prstGeom prst="rect">
            <a:avLst/>
          </a:prstGeom>
        </p:spPr>
      </p:pic>
      <p:pic>
        <p:nvPicPr>
          <p:cNvPr id="22" name="Graphic 21">
            <a:extLst>
              <a:ext uri="{FF2B5EF4-FFF2-40B4-BE49-F238E27FC236}">
                <a16:creationId xmlns:a16="http://schemas.microsoft.com/office/drawing/2014/main" id="{4BAA9172-D432-740D-31ED-F979F015DC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9317" y="4485891"/>
            <a:ext cx="914400" cy="914400"/>
          </a:xfrm>
          <a:prstGeom prst="rect">
            <a:avLst/>
          </a:prstGeom>
        </p:spPr>
      </p:pic>
      <p:pic>
        <p:nvPicPr>
          <p:cNvPr id="23" name="Graphic 22">
            <a:extLst>
              <a:ext uri="{FF2B5EF4-FFF2-40B4-BE49-F238E27FC236}">
                <a16:creationId xmlns:a16="http://schemas.microsoft.com/office/drawing/2014/main" id="{87DF070B-F00F-6F64-8660-00526A9B67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396" y="3571491"/>
            <a:ext cx="914400" cy="914400"/>
          </a:xfrm>
          <a:prstGeom prst="rect">
            <a:avLst/>
          </a:prstGeom>
        </p:spPr>
      </p:pic>
      <p:pic>
        <p:nvPicPr>
          <p:cNvPr id="24" name="Graphic 23">
            <a:extLst>
              <a:ext uri="{FF2B5EF4-FFF2-40B4-BE49-F238E27FC236}">
                <a16:creationId xmlns:a16="http://schemas.microsoft.com/office/drawing/2014/main" id="{BF28ADEB-5AD3-F861-FBED-F6ADEF5160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9156" y="4485891"/>
            <a:ext cx="914400" cy="914400"/>
          </a:xfrm>
          <a:prstGeom prst="rect">
            <a:avLst/>
          </a:prstGeom>
        </p:spPr>
      </p:pic>
    </p:spTree>
    <p:extLst>
      <p:ext uri="{BB962C8B-B14F-4D97-AF65-F5344CB8AC3E}">
        <p14:creationId xmlns:p14="http://schemas.microsoft.com/office/powerpoint/2010/main" val="3312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nodeType="afterEffect">
                                  <p:stCondLst>
                                    <p:cond delay="20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4500"/>
                            </p:stCondLst>
                            <p:childTnLst>
                              <p:par>
                                <p:cTn id="15" presetID="1" presetClass="entr" presetSubtype="0" fill="hold" nodeType="afterEffect">
                                  <p:stCondLst>
                                    <p:cond delay="20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6500"/>
                            </p:stCondLst>
                            <p:childTnLst>
                              <p:par>
                                <p:cTn id="18" presetID="1" presetClass="entr" presetSubtype="0" fill="hold" nodeType="afterEffect">
                                  <p:stCondLst>
                                    <p:cond delay="20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500"/>
                            </p:stCondLst>
                            <p:childTnLst>
                              <p:par>
                                <p:cTn id="26" presetID="9" presetClass="entr" presetSubtype="0" fill="hold" nodeType="afterEffect">
                                  <p:stCondLst>
                                    <p:cond delay="200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childTnLst>
                          </p:cTn>
                        </p:par>
                        <p:par>
                          <p:cTn id="29" fill="hold">
                            <p:stCondLst>
                              <p:cond delay="3000"/>
                            </p:stCondLst>
                            <p:childTnLst>
                              <p:par>
                                <p:cTn id="30" presetID="9" presetClass="entr" presetSubtype="0" fill="hold" nodeType="afterEffect">
                                  <p:stCondLst>
                                    <p:cond delay="200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par>
                          <p:cTn id="33" fill="hold">
                            <p:stCondLst>
                              <p:cond delay="5500"/>
                            </p:stCondLst>
                            <p:childTnLst>
                              <p:par>
                                <p:cTn id="34" presetID="9" presetClass="entr" presetSubtype="0" fill="hold" nodeType="afterEffect">
                                  <p:stCondLst>
                                    <p:cond delay="200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par>
                          <p:cTn id="37" fill="hold">
                            <p:stCondLst>
                              <p:cond delay="8000"/>
                            </p:stCondLst>
                            <p:childTnLst>
                              <p:par>
                                <p:cTn id="38" presetID="9" presetClass="entr" presetSubtype="0" fill="hold" nodeType="after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par>
                          <p:cTn id="46" fill="hold">
                            <p:stCondLst>
                              <p:cond delay="500"/>
                            </p:stCondLst>
                            <p:childTnLst>
                              <p:par>
                                <p:cTn id="47" presetID="9" presetClass="entr" presetSubtype="0" fill="hold" nodeType="afterEffect">
                                  <p:stCondLst>
                                    <p:cond delay="200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par>
                          <p:cTn id="50" fill="hold">
                            <p:stCondLst>
                              <p:cond delay="3000"/>
                            </p:stCondLst>
                            <p:childTnLst>
                              <p:par>
                                <p:cTn id="51" presetID="9" presetClass="entr" presetSubtype="0" fill="hold" nodeType="afterEffect">
                                  <p:stCondLst>
                                    <p:cond delay="2000"/>
                                  </p:stCondLst>
                                  <p:childTnLst>
                                    <p:set>
                                      <p:cBhvr>
                                        <p:cTn id="52" dur="1" fill="hold">
                                          <p:stCondLst>
                                            <p:cond delay="0"/>
                                          </p:stCondLst>
                                        </p:cTn>
                                        <p:tgtEl>
                                          <p:spTgt spid="11"/>
                                        </p:tgtEl>
                                        <p:attrNameLst>
                                          <p:attrName>style.visibility</p:attrName>
                                        </p:attrNameLst>
                                      </p:cBhvr>
                                      <p:to>
                                        <p:strVal val="visible"/>
                                      </p:to>
                                    </p:set>
                                    <p:animEffect transition="in" filter="dissolve">
                                      <p:cBhvr>
                                        <p:cTn id="53" dur="500"/>
                                        <p:tgtEl>
                                          <p:spTgt spid="11"/>
                                        </p:tgtEl>
                                      </p:cBhvr>
                                    </p:animEffect>
                                  </p:childTnLst>
                                </p:cTn>
                              </p:par>
                            </p:childTnLst>
                          </p:cTn>
                        </p:par>
                        <p:par>
                          <p:cTn id="54" fill="hold">
                            <p:stCondLst>
                              <p:cond delay="5500"/>
                            </p:stCondLst>
                            <p:childTnLst>
                              <p:par>
                                <p:cTn id="55" presetID="9" presetClass="entr" presetSubtype="0" fill="hold" nodeType="afterEffect">
                                  <p:stCondLst>
                                    <p:cond delay="200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par>
                          <p:cTn id="58" fill="hold">
                            <p:stCondLst>
                              <p:cond delay="8000"/>
                            </p:stCondLst>
                            <p:childTnLst>
                              <p:par>
                                <p:cTn id="59" presetID="9" presetClass="entr" presetSubtype="0" fill="hold" nodeType="afterEffect">
                                  <p:stCondLst>
                                    <p:cond delay="2000"/>
                                  </p:stCondLst>
                                  <p:childTnLst>
                                    <p:set>
                                      <p:cBhvr>
                                        <p:cTn id="60" dur="1" fill="hold">
                                          <p:stCondLst>
                                            <p:cond delay="0"/>
                                          </p:stCondLst>
                                        </p:cTn>
                                        <p:tgtEl>
                                          <p:spTgt spid="13"/>
                                        </p:tgtEl>
                                        <p:attrNameLst>
                                          <p:attrName>style.visibility</p:attrName>
                                        </p:attrNameLst>
                                      </p:cBhvr>
                                      <p:to>
                                        <p:strVal val="visible"/>
                                      </p:to>
                                    </p:set>
                                    <p:animEffect transition="in" filter="dissolv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childTnLst>
                          </p:cTn>
                        </p:par>
                        <p:par>
                          <p:cTn id="67" fill="hold">
                            <p:stCondLst>
                              <p:cond delay="500"/>
                            </p:stCondLst>
                            <p:childTnLst>
                              <p:par>
                                <p:cTn id="68" presetID="9" presetClass="entr" presetSubtype="0" fill="hold" nodeType="afterEffect">
                                  <p:stCondLst>
                                    <p:cond delay="2000"/>
                                  </p:stCondLst>
                                  <p:childTnLst>
                                    <p:set>
                                      <p:cBhvr>
                                        <p:cTn id="69" dur="1" fill="hold">
                                          <p:stCondLst>
                                            <p:cond delay="0"/>
                                          </p:stCondLst>
                                        </p:cTn>
                                        <p:tgtEl>
                                          <p:spTgt spid="21"/>
                                        </p:tgtEl>
                                        <p:attrNameLst>
                                          <p:attrName>style.visibility</p:attrName>
                                        </p:attrNameLst>
                                      </p:cBhvr>
                                      <p:to>
                                        <p:strVal val="visible"/>
                                      </p:to>
                                    </p:set>
                                    <p:animEffect transition="in" filter="dissolve">
                                      <p:cBhvr>
                                        <p:cTn id="70" dur="500"/>
                                        <p:tgtEl>
                                          <p:spTgt spid="21"/>
                                        </p:tgtEl>
                                      </p:cBhvr>
                                    </p:animEffect>
                                  </p:childTnLst>
                                </p:cTn>
                              </p:par>
                            </p:childTnLst>
                          </p:cTn>
                        </p:par>
                        <p:par>
                          <p:cTn id="71" fill="hold">
                            <p:stCondLst>
                              <p:cond delay="3000"/>
                            </p:stCondLst>
                            <p:childTnLst>
                              <p:par>
                                <p:cTn id="72" presetID="9" presetClass="entr" presetSubtype="0" fill="hold" nodeType="afterEffect">
                                  <p:stCondLst>
                                    <p:cond delay="200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childTnLst>
                          </p:cTn>
                        </p:par>
                        <p:par>
                          <p:cTn id="75" fill="hold">
                            <p:stCondLst>
                              <p:cond delay="5500"/>
                            </p:stCondLst>
                            <p:childTnLst>
                              <p:par>
                                <p:cTn id="76" presetID="9" presetClass="entr" presetSubtype="0" fill="hold" nodeType="afterEffect">
                                  <p:stCondLst>
                                    <p:cond delay="2000"/>
                                  </p:stCondLst>
                                  <p:childTnLst>
                                    <p:set>
                                      <p:cBhvr>
                                        <p:cTn id="77" dur="1" fill="hold">
                                          <p:stCondLst>
                                            <p:cond delay="0"/>
                                          </p:stCondLst>
                                        </p:cTn>
                                        <p:tgtEl>
                                          <p:spTgt spid="23"/>
                                        </p:tgtEl>
                                        <p:attrNameLst>
                                          <p:attrName>style.visibility</p:attrName>
                                        </p:attrNameLst>
                                      </p:cBhvr>
                                      <p:to>
                                        <p:strVal val="visible"/>
                                      </p:to>
                                    </p:set>
                                    <p:animEffect transition="in" filter="dissolve">
                                      <p:cBhvr>
                                        <p:cTn id="78" dur="500"/>
                                        <p:tgtEl>
                                          <p:spTgt spid="23"/>
                                        </p:tgtEl>
                                      </p:cBhvr>
                                    </p:animEffect>
                                  </p:childTnLst>
                                </p:cTn>
                              </p:par>
                            </p:childTnLst>
                          </p:cTn>
                        </p:par>
                        <p:par>
                          <p:cTn id="79" fill="hold">
                            <p:stCondLst>
                              <p:cond delay="8000"/>
                            </p:stCondLst>
                            <p:childTnLst>
                              <p:par>
                                <p:cTn id="80" presetID="9" presetClass="entr" presetSubtype="0" fill="hold" nodeType="afterEffect">
                                  <p:stCondLst>
                                    <p:cond delay="2000"/>
                                  </p:stCondLst>
                                  <p:childTnLst>
                                    <p:set>
                                      <p:cBhvr>
                                        <p:cTn id="81" dur="1" fill="hold">
                                          <p:stCondLst>
                                            <p:cond delay="0"/>
                                          </p:stCondLst>
                                        </p:cTn>
                                        <p:tgtEl>
                                          <p:spTgt spid="24"/>
                                        </p:tgtEl>
                                        <p:attrNameLst>
                                          <p:attrName>style.visibility</p:attrName>
                                        </p:attrNameLst>
                                      </p:cBhvr>
                                      <p:to>
                                        <p:strVal val="visible"/>
                                      </p:to>
                                    </p:set>
                                    <p:animEffect transition="in" filter="dissolve">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260A4D-9A73-D4ED-7AB3-DBB70271D624}"/>
              </a:ext>
            </a:extLst>
          </p:cNvPr>
          <p:cNvSpPr txBox="1"/>
          <p:nvPr/>
        </p:nvSpPr>
        <p:spPr>
          <a:xfrm>
            <a:off x="2756263" y="2705725"/>
            <a:ext cx="6679474" cy="1446550"/>
          </a:xfrm>
          <a:prstGeom prst="rect">
            <a:avLst/>
          </a:prstGeom>
          <a:noFill/>
        </p:spPr>
        <p:txBody>
          <a:bodyPr wrap="square" rtlCol="0">
            <a:spAutoFit/>
          </a:bodyPr>
          <a:lstStyle/>
          <a:p>
            <a:pPr algn="ctr"/>
            <a:r>
              <a:rPr lang="en-US" sz="4400" b="1" dirty="0">
                <a:latin typeface="Lato" panose="020F0502020204030203" pitchFamily="34" charset="77"/>
              </a:rPr>
              <a:t>Individual </a:t>
            </a:r>
          </a:p>
          <a:p>
            <a:pPr algn="ctr"/>
            <a:r>
              <a:rPr lang="en-US" sz="4400" b="1" dirty="0">
                <a:latin typeface="Lato" panose="020F0502020204030203" pitchFamily="34" charset="77"/>
              </a:rPr>
              <a:t>Congress Members</a:t>
            </a:r>
          </a:p>
        </p:txBody>
      </p:sp>
    </p:spTree>
    <p:extLst>
      <p:ext uri="{BB962C8B-B14F-4D97-AF65-F5344CB8AC3E}">
        <p14:creationId xmlns:p14="http://schemas.microsoft.com/office/powerpoint/2010/main" val="119500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funnel chart&#10;&#10;Description automatically generated">
            <a:extLst>
              <a:ext uri="{FF2B5EF4-FFF2-40B4-BE49-F238E27FC236}">
                <a16:creationId xmlns:a16="http://schemas.microsoft.com/office/drawing/2014/main" id="{758A47CC-7322-67EE-2A77-071538A25F4D}"/>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2" name="TextBox 1">
            <a:extLst>
              <a:ext uri="{FF2B5EF4-FFF2-40B4-BE49-F238E27FC236}">
                <a16:creationId xmlns:a16="http://schemas.microsoft.com/office/drawing/2014/main" id="{3ADA72D5-7276-0E4C-46EB-E5E44F8FD4E3}"/>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Reports Delayed </a:t>
            </a:r>
            <a:r>
              <a:rPr lang="en-US" sz="2400" b="1" dirty="0">
                <a:latin typeface="Lato" panose="020F0502020204030203" pitchFamily="34" charset="77"/>
              </a:rPr>
              <a:t>(count)</a:t>
            </a:r>
            <a:endParaRPr lang="en-US" sz="4400" b="1" dirty="0">
              <a:latin typeface="Lato" panose="020F0502020204030203" pitchFamily="34" charset="77"/>
            </a:endParaRPr>
          </a:p>
        </p:txBody>
      </p:sp>
    </p:spTree>
    <p:extLst>
      <p:ext uri="{BB962C8B-B14F-4D97-AF65-F5344CB8AC3E}">
        <p14:creationId xmlns:p14="http://schemas.microsoft.com/office/powerpoint/2010/main" val="3181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funnel chart&#10;&#10;Description automatically generated">
            <a:extLst>
              <a:ext uri="{FF2B5EF4-FFF2-40B4-BE49-F238E27FC236}">
                <a16:creationId xmlns:a16="http://schemas.microsoft.com/office/drawing/2014/main" id="{30BC6281-8DC0-83D4-6EC2-C3B4FAB78612}"/>
              </a:ext>
            </a:extLst>
          </p:cNvPr>
          <p:cNvPicPr>
            <a:picLocks noChangeAspect="1"/>
          </p:cNvPicPr>
          <p:nvPr/>
        </p:nvPicPr>
        <p:blipFill>
          <a:blip r:embed="rId3"/>
          <a:stretch>
            <a:fillRect/>
          </a:stretch>
        </p:blipFill>
        <p:spPr>
          <a:xfrm>
            <a:off x="2642896" y="914401"/>
            <a:ext cx="6903720" cy="5941459"/>
          </a:xfrm>
          <a:prstGeom prst="rect">
            <a:avLst/>
          </a:prstGeom>
        </p:spPr>
      </p:pic>
      <p:sp>
        <p:nvSpPr>
          <p:cNvPr id="2" name="TextBox 1">
            <a:extLst>
              <a:ext uri="{FF2B5EF4-FFF2-40B4-BE49-F238E27FC236}">
                <a16:creationId xmlns:a16="http://schemas.microsoft.com/office/drawing/2014/main" id="{946313CD-1446-D47D-DF25-00111050FA4B}"/>
              </a:ext>
            </a:extLst>
          </p:cNvPr>
          <p:cNvSpPr txBox="1"/>
          <p:nvPr/>
        </p:nvSpPr>
        <p:spPr>
          <a:xfrm>
            <a:off x="2391144" y="144959"/>
            <a:ext cx="7409713" cy="769441"/>
          </a:xfrm>
          <a:prstGeom prst="rect">
            <a:avLst/>
          </a:prstGeom>
          <a:noFill/>
        </p:spPr>
        <p:txBody>
          <a:bodyPr wrap="square" rtlCol="0">
            <a:spAutoFit/>
          </a:bodyPr>
          <a:lstStyle/>
          <a:p>
            <a:pPr algn="ctr"/>
            <a:r>
              <a:rPr lang="en-US" sz="4400" b="1" dirty="0">
                <a:latin typeface="Lato" panose="020F0502020204030203" pitchFamily="34" charset="77"/>
              </a:rPr>
              <a:t>Largest Average Delay </a:t>
            </a:r>
            <a:r>
              <a:rPr lang="en-US" sz="2400" b="1" dirty="0">
                <a:latin typeface="Lato" panose="020F0502020204030203" pitchFamily="34" charset="77"/>
              </a:rPr>
              <a:t>(days)</a:t>
            </a:r>
            <a:endParaRPr lang="en-US" sz="4400" b="1" dirty="0">
              <a:latin typeface="Lato" panose="020F0502020204030203" pitchFamily="34" charset="77"/>
            </a:endParaRPr>
          </a:p>
        </p:txBody>
      </p:sp>
    </p:spTree>
    <p:extLst>
      <p:ext uri="{BB962C8B-B14F-4D97-AF65-F5344CB8AC3E}">
        <p14:creationId xmlns:p14="http://schemas.microsoft.com/office/powerpoint/2010/main" val="119023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705E442-C3C6-E9AE-5DE1-63BA2177A352}"/>
              </a:ext>
            </a:extLst>
          </p:cNvPr>
          <p:cNvPicPr>
            <a:picLocks noChangeAspect="1"/>
          </p:cNvPicPr>
          <p:nvPr/>
        </p:nvPicPr>
        <p:blipFill>
          <a:blip r:embed="rId3"/>
          <a:stretch>
            <a:fillRect/>
          </a:stretch>
        </p:blipFill>
        <p:spPr>
          <a:xfrm>
            <a:off x="2642896" y="914400"/>
            <a:ext cx="6906208" cy="5943600"/>
          </a:xfrm>
          <a:prstGeom prst="rect">
            <a:avLst/>
          </a:prstGeom>
        </p:spPr>
      </p:pic>
      <p:sp>
        <p:nvSpPr>
          <p:cNvPr id="2" name="TextBox 1">
            <a:extLst>
              <a:ext uri="{FF2B5EF4-FFF2-40B4-BE49-F238E27FC236}">
                <a16:creationId xmlns:a16="http://schemas.microsoft.com/office/drawing/2014/main" id="{8308C60B-F57E-5D51-FCA4-A45A8A24DF9C}"/>
              </a:ext>
            </a:extLst>
          </p:cNvPr>
          <p:cNvSpPr txBox="1"/>
          <p:nvPr/>
        </p:nvSpPr>
        <p:spPr>
          <a:xfrm>
            <a:off x="2493341" y="144959"/>
            <a:ext cx="7205318" cy="769441"/>
          </a:xfrm>
          <a:prstGeom prst="rect">
            <a:avLst/>
          </a:prstGeom>
          <a:noFill/>
        </p:spPr>
        <p:txBody>
          <a:bodyPr wrap="square" rtlCol="0">
            <a:spAutoFit/>
          </a:bodyPr>
          <a:lstStyle/>
          <a:p>
            <a:pPr algn="ctr"/>
            <a:r>
              <a:rPr lang="en-US" sz="4400" b="1" dirty="0">
                <a:latin typeface="Lato" panose="020F0502020204030203" pitchFamily="34" charset="77"/>
              </a:rPr>
              <a:t>Smallest Average Delay </a:t>
            </a:r>
            <a:r>
              <a:rPr kumimoji="0" lang="en-US" sz="2400" b="1" i="0" u="none" strike="noStrike" kern="1200" cap="none" spc="0" normalizeH="0" baseline="0" noProof="0" dirty="0">
                <a:ln>
                  <a:noFill/>
                </a:ln>
                <a:solidFill>
                  <a:prstClr val="black"/>
                </a:solidFill>
                <a:effectLst/>
                <a:uLnTx/>
                <a:uFillTx/>
                <a:latin typeface="Lato" panose="020F0502020204030203" pitchFamily="34" charset="77"/>
                <a:ea typeface="+mn-ea"/>
                <a:cs typeface="+mn-cs"/>
              </a:rPr>
              <a:t>(days)</a:t>
            </a:r>
            <a:endParaRPr lang="en-US" sz="4400" b="1" dirty="0">
              <a:latin typeface="Lato" panose="020F0502020204030203" pitchFamily="34" charset="77"/>
            </a:endParaRPr>
          </a:p>
        </p:txBody>
      </p:sp>
    </p:spTree>
    <p:extLst>
      <p:ext uri="{BB962C8B-B14F-4D97-AF65-F5344CB8AC3E}">
        <p14:creationId xmlns:p14="http://schemas.microsoft.com/office/powerpoint/2010/main" val="2769519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funnel chart&#10;&#10;Description automatically generated">
            <a:extLst>
              <a:ext uri="{FF2B5EF4-FFF2-40B4-BE49-F238E27FC236}">
                <a16:creationId xmlns:a16="http://schemas.microsoft.com/office/drawing/2014/main" id="{9C6AF81C-0ED8-7CD6-BEC1-691ACABACABA}"/>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3" name="TextBox 2">
            <a:extLst>
              <a:ext uri="{FF2B5EF4-FFF2-40B4-BE49-F238E27FC236}">
                <a16:creationId xmlns:a16="http://schemas.microsoft.com/office/drawing/2014/main" id="{26CE9873-8EC4-A98B-F474-5A5030F31735}"/>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Traders </a:t>
            </a:r>
            <a:r>
              <a:rPr lang="en-US" sz="2400" b="1" dirty="0">
                <a:latin typeface="Lato" panose="020F0502020204030203" pitchFamily="34" charset="77"/>
              </a:rPr>
              <a:t>(volume)</a:t>
            </a:r>
            <a:endParaRPr lang="en-US" sz="4400" b="1" dirty="0">
              <a:latin typeface="Lato" panose="020F0502020204030203" pitchFamily="34" charset="77"/>
            </a:endParaRPr>
          </a:p>
        </p:txBody>
      </p:sp>
    </p:spTree>
    <p:extLst>
      <p:ext uri="{BB962C8B-B14F-4D97-AF65-F5344CB8AC3E}">
        <p14:creationId xmlns:p14="http://schemas.microsoft.com/office/powerpoint/2010/main" val="347946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Rolls of Newspaper">
            <a:extLst>
              <a:ext uri="{FF2B5EF4-FFF2-40B4-BE49-F238E27FC236}">
                <a16:creationId xmlns:a16="http://schemas.microsoft.com/office/drawing/2014/main" id="{07AC72DF-5D4C-4C2F-B5D1-4C801EF4E6E1}"/>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8" name="Picture 7">
            <a:extLst>
              <a:ext uri="{FF2B5EF4-FFF2-40B4-BE49-F238E27FC236}">
                <a16:creationId xmlns:a16="http://schemas.microsoft.com/office/drawing/2014/main" id="{E612EEB7-8DA7-40C5-74DB-E24B348C3BC6}"/>
              </a:ext>
            </a:extLst>
          </p:cNvPr>
          <p:cNvPicPr>
            <a:picLocks noChangeAspect="1"/>
          </p:cNvPicPr>
          <p:nvPr/>
        </p:nvPicPr>
        <p:blipFill>
          <a:blip r:embed="rId4"/>
          <a:stretch>
            <a:fillRect/>
          </a:stretch>
        </p:blipFill>
        <p:spPr>
          <a:xfrm>
            <a:off x="3997672" y="1074579"/>
            <a:ext cx="4881901" cy="3894376"/>
          </a:xfrm>
          <a:prstGeom prst="rect">
            <a:avLst/>
          </a:prstGeom>
          <a:ln w="38100">
            <a:solidFill>
              <a:srgbClr val="1D9BF0"/>
            </a:solidFill>
          </a:ln>
        </p:spPr>
      </p:pic>
      <p:pic>
        <p:nvPicPr>
          <p:cNvPr id="2" name="Picture 1">
            <a:extLst>
              <a:ext uri="{FF2B5EF4-FFF2-40B4-BE49-F238E27FC236}">
                <a16:creationId xmlns:a16="http://schemas.microsoft.com/office/drawing/2014/main" id="{CE32E77B-BB5C-AB21-8708-DD3E0940F9B6}"/>
              </a:ext>
            </a:extLst>
          </p:cNvPr>
          <p:cNvPicPr>
            <a:picLocks noChangeAspect="1"/>
          </p:cNvPicPr>
          <p:nvPr/>
        </p:nvPicPr>
        <p:blipFill>
          <a:blip r:embed="rId5"/>
          <a:stretch>
            <a:fillRect/>
          </a:stretch>
        </p:blipFill>
        <p:spPr>
          <a:xfrm>
            <a:off x="284709" y="134056"/>
            <a:ext cx="4658908" cy="2518329"/>
          </a:xfrm>
          <a:prstGeom prst="rect">
            <a:avLst/>
          </a:prstGeom>
          <a:ln w="38100">
            <a:solidFill>
              <a:srgbClr val="1D9BF0"/>
            </a:solidFill>
          </a:ln>
        </p:spPr>
      </p:pic>
      <p:pic>
        <p:nvPicPr>
          <p:cNvPr id="3" name="Picture 2">
            <a:extLst>
              <a:ext uri="{FF2B5EF4-FFF2-40B4-BE49-F238E27FC236}">
                <a16:creationId xmlns:a16="http://schemas.microsoft.com/office/drawing/2014/main" id="{CCECE579-0014-1666-1DB7-B9C012E5A3DA}"/>
              </a:ext>
            </a:extLst>
          </p:cNvPr>
          <p:cNvPicPr>
            <a:picLocks noChangeAspect="1"/>
          </p:cNvPicPr>
          <p:nvPr/>
        </p:nvPicPr>
        <p:blipFill>
          <a:blip r:embed="rId6"/>
          <a:stretch>
            <a:fillRect/>
          </a:stretch>
        </p:blipFill>
        <p:spPr>
          <a:xfrm>
            <a:off x="8564906" y="0"/>
            <a:ext cx="3640107" cy="3961474"/>
          </a:xfrm>
          <a:prstGeom prst="rect">
            <a:avLst/>
          </a:prstGeom>
          <a:ln w="38100">
            <a:solidFill>
              <a:srgbClr val="1D9BF0"/>
            </a:solidFill>
          </a:ln>
        </p:spPr>
      </p:pic>
      <p:pic>
        <p:nvPicPr>
          <p:cNvPr id="4" name="Picture 3">
            <a:extLst>
              <a:ext uri="{FF2B5EF4-FFF2-40B4-BE49-F238E27FC236}">
                <a16:creationId xmlns:a16="http://schemas.microsoft.com/office/drawing/2014/main" id="{27D668BE-44BF-1A56-60B1-BE21DF1B2514}"/>
              </a:ext>
            </a:extLst>
          </p:cNvPr>
          <p:cNvPicPr>
            <a:picLocks noChangeAspect="1"/>
          </p:cNvPicPr>
          <p:nvPr/>
        </p:nvPicPr>
        <p:blipFill>
          <a:blip r:embed="rId7"/>
          <a:stretch>
            <a:fillRect/>
          </a:stretch>
        </p:blipFill>
        <p:spPr>
          <a:xfrm>
            <a:off x="540620" y="3812655"/>
            <a:ext cx="5555830" cy="2735612"/>
          </a:xfrm>
          <a:prstGeom prst="rect">
            <a:avLst/>
          </a:prstGeom>
          <a:ln w="38100">
            <a:solidFill>
              <a:srgbClr val="1D9BF0"/>
            </a:solidFill>
          </a:ln>
        </p:spPr>
      </p:pic>
      <p:pic>
        <p:nvPicPr>
          <p:cNvPr id="5" name="Picture 4">
            <a:extLst>
              <a:ext uri="{FF2B5EF4-FFF2-40B4-BE49-F238E27FC236}">
                <a16:creationId xmlns:a16="http://schemas.microsoft.com/office/drawing/2014/main" id="{EAA5E61D-7382-37C3-F28B-D1F3DCE32BC1}"/>
              </a:ext>
            </a:extLst>
          </p:cNvPr>
          <p:cNvPicPr>
            <a:picLocks noChangeAspect="1"/>
          </p:cNvPicPr>
          <p:nvPr/>
        </p:nvPicPr>
        <p:blipFill>
          <a:blip r:embed="rId8"/>
          <a:stretch>
            <a:fillRect/>
          </a:stretch>
        </p:blipFill>
        <p:spPr>
          <a:xfrm>
            <a:off x="6950706" y="2698724"/>
            <a:ext cx="4731378" cy="4104812"/>
          </a:xfrm>
          <a:prstGeom prst="rect">
            <a:avLst/>
          </a:prstGeom>
          <a:ln w="38100">
            <a:solidFill>
              <a:srgbClr val="1D9BF0"/>
            </a:solidFill>
          </a:ln>
        </p:spPr>
      </p:pic>
      <p:pic>
        <p:nvPicPr>
          <p:cNvPr id="7" name="Picture 6">
            <a:extLst>
              <a:ext uri="{FF2B5EF4-FFF2-40B4-BE49-F238E27FC236}">
                <a16:creationId xmlns:a16="http://schemas.microsoft.com/office/drawing/2014/main" id="{9BA82922-FBE5-E182-14C6-FFB0E7A96869}"/>
              </a:ext>
            </a:extLst>
          </p:cNvPr>
          <p:cNvPicPr>
            <a:picLocks noChangeAspect="1"/>
          </p:cNvPicPr>
          <p:nvPr/>
        </p:nvPicPr>
        <p:blipFill>
          <a:blip r:embed="rId9"/>
          <a:stretch>
            <a:fillRect/>
          </a:stretch>
        </p:blipFill>
        <p:spPr>
          <a:xfrm>
            <a:off x="4356154" y="78753"/>
            <a:ext cx="3088399" cy="3285641"/>
          </a:xfrm>
          <a:prstGeom prst="rect">
            <a:avLst/>
          </a:prstGeom>
          <a:ln w="38100">
            <a:solidFill>
              <a:srgbClr val="1D9BF0"/>
            </a:solidFill>
          </a:ln>
        </p:spPr>
      </p:pic>
      <p:pic>
        <p:nvPicPr>
          <p:cNvPr id="9" name="Picture 8">
            <a:extLst>
              <a:ext uri="{FF2B5EF4-FFF2-40B4-BE49-F238E27FC236}">
                <a16:creationId xmlns:a16="http://schemas.microsoft.com/office/drawing/2014/main" id="{625D9B2D-5087-6D64-117D-513021A12CC7}"/>
              </a:ext>
            </a:extLst>
          </p:cNvPr>
          <p:cNvPicPr>
            <a:picLocks noChangeAspect="1"/>
          </p:cNvPicPr>
          <p:nvPr/>
        </p:nvPicPr>
        <p:blipFill>
          <a:blip r:embed="rId10"/>
          <a:stretch>
            <a:fillRect/>
          </a:stretch>
        </p:blipFill>
        <p:spPr>
          <a:xfrm>
            <a:off x="5850034" y="1651696"/>
            <a:ext cx="3589715" cy="4106915"/>
          </a:xfrm>
          <a:prstGeom prst="rect">
            <a:avLst/>
          </a:prstGeom>
          <a:ln w="38100">
            <a:solidFill>
              <a:srgbClr val="1D9BF0"/>
            </a:solidFill>
          </a:ln>
        </p:spPr>
      </p:pic>
      <p:pic>
        <p:nvPicPr>
          <p:cNvPr id="13" name="Picture 12">
            <a:extLst>
              <a:ext uri="{FF2B5EF4-FFF2-40B4-BE49-F238E27FC236}">
                <a16:creationId xmlns:a16="http://schemas.microsoft.com/office/drawing/2014/main" id="{7357ED08-6B62-1434-1B4E-F4FFDBD3260C}"/>
              </a:ext>
            </a:extLst>
          </p:cNvPr>
          <p:cNvPicPr>
            <a:picLocks noChangeAspect="1"/>
          </p:cNvPicPr>
          <p:nvPr/>
        </p:nvPicPr>
        <p:blipFill rotWithShape="1">
          <a:blip r:embed="rId11"/>
          <a:srcRect t="2272" b="1"/>
          <a:stretch/>
        </p:blipFill>
        <p:spPr>
          <a:xfrm>
            <a:off x="1355" y="0"/>
            <a:ext cx="5092870" cy="3970087"/>
          </a:xfrm>
          <a:prstGeom prst="rect">
            <a:avLst/>
          </a:prstGeom>
          <a:ln w="38100">
            <a:solidFill>
              <a:srgbClr val="1D9BF0"/>
            </a:solidFill>
          </a:ln>
        </p:spPr>
      </p:pic>
      <p:pic>
        <p:nvPicPr>
          <p:cNvPr id="14" name="Picture 13">
            <a:extLst>
              <a:ext uri="{FF2B5EF4-FFF2-40B4-BE49-F238E27FC236}">
                <a16:creationId xmlns:a16="http://schemas.microsoft.com/office/drawing/2014/main" id="{FB48F4AF-62C9-1F39-F164-46E6DD983A72}"/>
              </a:ext>
            </a:extLst>
          </p:cNvPr>
          <p:cNvPicPr>
            <a:picLocks noChangeAspect="1"/>
          </p:cNvPicPr>
          <p:nvPr/>
        </p:nvPicPr>
        <p:blipFill>
          <a:blip r:embed="rId12"/>
          <a:stretch>
            <a:fillRect/>
          </a:stretch>
        </p:blipFill>
        <p:spPr>
          <a:xfrm>
            <a:off x="6538480" y="709457"/>
            <a:ext cx="5555830" cy="5838810"/>
          </a:xfrm>
          <a:prstGeom prst="rect">
            <a:avLst/>
          </a:prstGeom>
          <a:ln w="38100">
            <a:solidFill>
              <a:srgbClr val="1D9BF0"/>
            </a:solidFill>
          </a:ln>
        </p:spPr>
      </p:pic>
      <p:sp>
        <p:nvSpPr>
          <p:cNvPr id="11" name="TextBox 10">
            <a:extLst>
              <a:ext uri="{FF2B5EF4-FFF2-40B4-BE49-F238E27FC236}">
                <a16:creationId xmlns:a16="http://schemas.microsoft.com/office/drawing/2014/main" id="{030E5FD9-D3BD-5C52-0E8A-984207190D43}"/>
              </a:ext>
            </a:extLst>
          </p:cNvPr>
          <p:cNvSpPr txBox="1"/>
          <p:nvPr/>
        </p:nvSpPr>
        <p:spPr>
          <a:xfrm>
            <a:off x="3031131" y="3236713"/>
            <a:ext cx="6146024" cy="646331"/>
          </a:xfrm>
          <a:prstGeom prst="rect">
            <a:avLst/>
          </a:prstGeom>
          <a:noFill/>
        </p:spPr>
        <p:txBody>
          <a:bodyPr wrap="square">
            <a:spAutoFit/>
          </a:bodyPr>
          <a:lstStyle/>
          <a:p>
            <a:r>
              <a:rPr lang="en-US" b="0" i="0" dirty="0">
                <a:effectLst/>
                <a:latin typeface="-apple-system"/>
              </a:rPr>
              <a:t> I am dedicated to my craft and eager to bring my skills and experience to new and exciting opportunities.</a:t>
            </a:r>
            <a:endParaRPr lang="en-US" dirty="0"/>
          </a:p>
        </p:txBody>
      </p:sp>
    </p:spTree>
    <p:extLst>
      <p:ext uri="{BB962C8B-B14F-4D97-AF65-F5344CB8AC3E}">
        <p14:creationId xmlns:p14="http://schemas.microsoft.com/office/powerpoint/2010/main" val="71622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7500"/>
                            </p:stCondLst>
                            <p:childTnLst>
                              <p:par>
                                <p:cTn id="17" presetID="9" presetClass="entr" presetSubtype="0"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11000"/>
                            </p:stCondLst>
                            <p:childTnLst>
                              <p:par>
                                <p:cTn id="21" presetID="9" presetClass="entr" presetSubtype="0" fill="hold" nodeType="afterEffect">
                                  <p:stCondLst>
                                    <p:cond delay="3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14500"/>
                            </p:stCondLst>
                            <p:childTnLst>
                              <p:par>
                                <p:cTn id="25" presetID="9" presetClass="entr" presetSubtype="0" fill="hold" nodeType="afterEffect">
                                  <p:stCondLst>
                                    <p:cond delay="300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par>
                          <p:cTn id="28" fill="hold">
                            <p:stCondLst>
                              <p:cond delay="18000"/>
                            </p:stCondLst>
                            <p:childTnLst>
                              <p:par>
                                <p:cTn id="29" presetID="9" presetClass="entr" presetSubtype="0" fill="hold" nodeType="afterEffect">
                                  <p:stCondLst>
                                    <p:cond delay="300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par>
                          <p:cTn id="37" fill="hold">
                            <p:stCondLst>
                              <p:cond delay="500"/>
                            </p:stCondLst>
                            <p:childTnLst>
                              <p:par>
                                <p:cTn id="38" presetID="9" presetClass="entr" presetSubtype="0" fill="hold" nodeType="afterEffect">
                                  <p:stCondLst>
                                    <p:cond delay="300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funnel chart&#10;&#10;Description automatically generated">
            <a:extLst>
              <a:ext uri="{FF2B5EF4-FFF2-40B4-BE49-F238E27FC236}">
                <a16:creationId xmlns:a16="http://schemas.microsoft.com/office/drawing/2014/main" id="{7068DA87-E2F2-9C0F-630F-BCCFE47A199D}"/>
              </a:ext>
            </a:extLst>
          </p:cNvPr>
          <p:cNvPicPr>
            <a:picLocks noChangeAspect="1"/>
          </p:cNvPicPr>
          <p:nvPr/>
        </p:nvPicPr>
        <p:blipFill>
          <a:blip r:embed="rId3"/>
          <a:stretch>
            <a:fillRect/>
          </a:stretch>
        </p:blipFill>
        <p:spPr>
          <a:xfrm>
            <a:off x="2642897" y="914400"/>
            <a:ext cx="6906207" cy="5943600"/>
          </a:xfrm>
          <a:prstGeom prst="rect">
            <a:avLst/>
          </a:prstGeom>
        </p:spPr>
      </p:pic>
      <p:sp>
        <p:nvSpPr>
          <p:cNvPr id="2" name="TextBox 1">
            <a:extLst>
              <a:ext uri="{FF2B5EF4-FFF2-40B4-BE49-F238E27FC236}">
                <a16:creationId xmlns:a16="http://schemas.microsoft.com/office/drawing/2014/main" id="{BCFE66AE-F054-6E7A-636E-C0D7B043D5F4}"/>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Traders </a:t>
            </a:r>
            <a:r>
              <a:rPr lang="en-US" sz="2400" b="1" dirty="0">
                <a:latin typeface="Lato" panose="020F0502020204030203" pitchFamily="34" charset="77"/>
              </a:rPr>
              <a:t>(count)</a:t>
            </a:r>
            <a:endParaRPr lang="en-US" sz="4400" b="1" dirty="0">
              <a:latin typeface="Lato" panose="020F0502020204030203" pitchFamily="34" charset="77"/>
            </a:endParaRPr>
          </a:p>
        </p:txBody>
      </p:sp>
    </p:spTree>
    <p:extLst>
      <p:ext uri="{BB962C8B-B14F-4D97-AF65-F5344CB8AC3E}">
        <p14:creationId xmlns:p14="http://schemas.microsoft.com/office/powerpoint/2010/main" val="173385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467C04-A07F-BB33-DA3A-BC6E2F5FFA73}"/>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Average Returns</a:t>
            </a:r>
          </a:p>
        </p:txBody>
      </p:sp>
      <p:pic>
        <p:nvPicPr>
          <p:cNvPr id="7" name="Picture 6" descr="Chart, bar chart&#10;&#10;Description automatically generated">
            <a:extLst>
              <a:ext uri="{FF2B5EF4-FFF2-40B4-BE49-F238E27FC236}">
                <a16:creationId xmlns:a16="http://schemas.microsoft.com/office/drawing/2014/main" id="{455A7FE1-883A-4B3C-D36A-E764714A1A6F}"/>
              </a:ext>
            </a:extLst>
          </p:cNvPr>
          <p:cNvPicPr>
            <a:picLocks noChangeAspect="1"/>
          </p:cNvPicPr>
          <p:nvPr/>
        </p:nvPicPr>
        <p:blipFill>
          <a:blip r:embed="rId3"/>
          <a:stretch>
            <a:fillRect/>
          </a:stretch>
        </p:blipFill>
        <p:spPr>
          <a:xfrm>
            <a:off x="2642896" y="914400"/>
            <a:ext cx="6906208" cy="5943600"/>
          </a:xfrm>
          <a:prstGeom prst="rect">
            <a:avLst/>
          </a:prstGeom>
        </p:spPr>
      </p:pic>
    </p:spTree>
    <p:extLst>
      <p:ext uri="{BB962C8B-B14F-4D97-AF65-F5344CB8AC3E}">
        <p14:creationId xmlns:p14="http://schemas.microsoft.com/office/powerpoint/2010/main" val="326236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568E3F-7B41-E1C6-82D7-2A5BE66348D7}"/>
              </a:ext>
            </a:extLst>
          </p:cNvPr>
          <p:cNvSpPr txBox="1"/>
          <p:nvPr/>
        </p:nvSpPr>
        <p:spPr>
          <a:xfrm>
            <a:off x="2756263" y="144959"/>
            <a:ext cx="6679474" cy="769441"/>
          </a:xfrm>
          <a:prstGeom prst="rect">
            <a:avLst/>
          </a:prstGeom>
          <a:noFill/>
        </p:spPr>
        <p:txBody>
          <a:bodyPr wrap="square" rtlCol="0">
            <a:spAutoFit/>
          </a:bodyPr>
          <a:lstStyle/>
          <a:p>
            <a:pPr algn="ctr"/>
            <a:r>
              <a:rPr lang="en-US" sz="4400" b="1" dirty="0">
                <a:latin typeface="Lato" panose="020F0502020204030203" pitchFamily="34" charset="77"/>
              </a:rPr>
              <a:t>Top Trades(per year)</a:t>
            </a:r>
          </a:p>
        </p:txBody>
      </p:sp>
      <p:pic>
        <p:nvPicPr>
          <p:cNvPr id="8" name="Picture 7" descr="Chart, bar chart&#10;&#10;Description automatically generated">
            <a:extLst>
              <a:ext uri="{FF2B5EF4-FFF2-40B4-BE49-F238E27FC236}">
                <a16:creationId xmlns:a16="http://schemas.microsoft.com/office/drawing/2014/main" id="{52987627-F725-AC11-640F-E448AB470508}"/>
              </a:ext>
            </a:extLst>
          </p:cNvPr>
          <p:cNvPicPr>
            <a:picLocks noChangeAspect="1"/>
          </p:cNvPicPr>
          <p:nvPr/>
        </p:nvPicPr>
        <p:blipFill>
          <a:blip r:embed="rId3"/>
          <a:stretch>
            <a:fillRect/>
          </a:stretch>
        </p:blipFill>
        <p:spPr>
          <a:xfrm>
            <a:off x="2642311" y="914400"/>
            <a:ext cx="6907379" cy="5943600"/>
          </a:xfrm>
          <a:prstGeom prst="rect">
            <a:avLst/>
          </a:prstGeom>
        </p:spPr>
      </p:pic>
    </p:spTree>
    <p:extLst>
      <p:ext uri="{BB962C8B-B14F-4D97-AF65-F5344CB8AC3E}">
        <p14:creationId xmlns:p14="http://schemas.microsoft.com/office/powerpoint/2010/main" val="177910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graphs and numbers in 3D">
            <a:extLst>
              <a:ext uri="{FF2B5EF4-FFF2-40B4-BE49-F238E27FC236}">
                <a16:creationId xmlns:a16="http://schemas.microsoft.com/office/drawing/2014/main" id="{E9523C9E-54AD-832F-132E-FF8E75F44484}"/>
              </a:ext>
            </a:extLst>
          </p:cNvPr>
          <p:cNvPicPr>
            <a:picLocks noChangeAspect="1"/>
          </p:cNvPicPr>
          <p:nvPr/>
        </p:nvPicPr>
        <p:blipFill>
          <a:blip r:embed="rId2">
            <a:alphaModFix amt="20000"/>
          </a:blip>
          <a:stretch>
            <a:fillRect/>
          </a:stretch>
        </p:blipFill>
        <p:spPr>
          <a:xfrm>
            <a:off x="0" y="0"/>
            <a:ext cx="12192000" cy="8129015"/>
          </a:xfrm>
          <a:prstGeom prst="rect">
            <a:avLst/>
          </a:prstGeom>
        </p:spPr>
      </p:pic>
      <p:sp>
        <p:nvSpPr>
          <p:cNvPr id="2" name="TextBox 1">
            <a:extLst>
              <a:ext uri="{FF2B5EF4-FFF2-40B4-BE49-F238E27FC236}">
                <a16:creationId xmlns:a16="http://schemas.microsoft.com/office/drawing/2014/main" id="{11C01B58-DAB9-DE02-284D-41C80C5001EB}"/>
              </a:ext>
            </a:extLst>
          </p:cNvPr>
          <p:cNvSpPr txBox="1"/>
          <p:nvPr/>
        </p:nvSpPr>
        <p:spPr>
          <a:xfrm>
            <a:off x="2242114" y="2367171"/>
            <a:ext cx="7707773" cy="2123658"/>
          </a:xfrm>
          <a:prstGeom prst="rect">
            <a:avLst/>
          </a:prstGeom>
          <a:noFill/>
        </p:spPr>
        <p:txBody>
          <a:bodyPr wrap="square" rtlCol="0">
            <a:spAutoFit/>
          </a:bodyPr>
          <a:lstStyle/>
          <a:p>
            <a:pPr algn="ctr"/>
            <a:r>
              <a:rPr lang="en-US" sz="4400" b="1" dirty="0">
                <a:latin typeface="Lato" panose="020F0502020204030203" pitchFamily="34" charset="77"/>
                <a:hlinkClick r:id="rId3">
                  <a:extLst>
                    <a:ext uri="{A12FA001-AC4F-418D-AE19-62706E023703}">
                      <ahyp:hlinkClr xmlns:ahyp="http://schemas.microsoft.com/office/drawing/2018/hyperlinkcolor" val="tx"/>
                    </a:ext>
                  </a:extLst>
                </a:hlinkClick>
              </a:rPr>
              <a:t>DC Trades</a:t>
            </a:r>
          </a:p>
          <a:p>
            <a:pPr algn="ctr"/>
            <a:r>
              <a:rPr lang="en-US" sz="4400" b="1" dirty="0">
                <a:latin typeface="Lato" panose="020F0502020204030203" pitchFamily="34" charset="77"/>
                <a:hlinkClick r:id="rId3">
                  <a:extLst>
                    <a:ext uri="{A12FA001-AC4F-418D-AE19-62706E023703}">
                      <ahyp:hlinkClr xmlns:ahyp="http://schemas.microsoft.com/office/drawing/2018/hyperlinkcolor" val="tx"/>
                    </a:ext>
                  </a:extLst>
                </a:hlinkClick>
              </a:rPr>
              <a:t>Congress Stocks Trading Shiny App</a:t>
            </a:r>
            <a:endParaRPr lang="en-US" sz="4400" b="1" dirty="0">
              <a:latin typeface="Lato" panose="020F0502020204030203" pitchFamily="34" charset="77"/>
            </a:endParaRPr>
          </a:p>
        </p:txBody>
      </p:sp>
    </p:spTree>
    <p:extLst>
      <p:ext uri="{BB962C8B-B14F-4D97-AF65-F5344CB8AC3E}">
        <p14:creationId xmlns:p14="http://schemas.microsoft.com/office/powerpoint/2010/main" val="244849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ront steps and columns of a majestic city building">
            <a:extLst>
              <a:ext uri="{FF2B5EF4-FFF2-40B4-BE49-F238E27FC236}">
                <a16:creationId xmlns:a16="http://schemas.microsoft.com/office/drawing/2014/main" id="{BF59CB74-806D-71BF-B447-D9C552B4D672}"/>
              </a:ext>
            </a:extLst>
          </p:cNvPr>
          <p:cNvPicPr>
            <a:picLocks noChangeAspect="1"/>
          </p:cNvPicPr>
          <p:nvPr/>
        </p:nvPicPr>
        <p:blipFill>
          <a:blip r:embed="rId2">
            <a:alphaModFix amt="20000"/>
          </a:blip>
          <a:stretch>
            <a:fillRect/>
          </a:stretch>
        </p:blipFill>
        <p:spPr>
          <a:xfrm>
            <a:off x="0" y="0"/>
            <a:ext cx="12192000" cy="8126016"/>
          </a:xfrm>
          <a:prstGeom prst="rect">
            <a:avLst/>
          </a:prstGeom>
        </p:spPr>
      </p:pic>
      <p:sp>
        <p:nvSpPr>
          <p:cNvPr id="4" name="TextBox 3">
            <a:extLst>
              <a:ext uri="{FF2B5EF4-FFF2-40B4-BE49-F238E27FC236}">
                <a16:creationId xmlns:a16="http://schemas.microsoft.com/office/drawing/2014/main" id="{225A1BA1-01AC-50C1-B2A1-219DA1228F7B}"/>
              </a:ext>
            </a:extLst>
          </p:cNvPr>
          <p:cNvSpPr txBox="1"/>
          <p:nvPr/>
        </p:nvSpPr>
        <p:spPr>
          <a:xfrm>
            <a:off x="3047645" y="3064009"/>
            <a:ext cx="5945882" cy="1200329"/>
          </a:xfrm>
          <a:prstGeom prst="rect">
            <a:avLst/>
          </a:prstGeom>
          <a:noFill/>
        </p:spPr>
        <p:txBody>
          <a:bodyPr wrap="square" rtlCol="0">
            <a:spAutoFit/>
          </a:bodyPr>
          <a:lstStyle/>
          <a:p>
            <a:pPr marL="285750" indent="-285750">
              <a:buFontTx/>
              <a:buChar char="-"/>
            </a:pPr>
            <a:r>
              <a:rPr lang="en-US" dirty="0"/>
              <a:t>Append the senate committees</a:t>
            </a:r>
          </a:p>
          <a:p>
            <a:pPr marL="285750" indent="-285750">
              <a:buFontTx/>
              <a:buChar char="-"/>
            </a:pPr>
            <a:r>
              <a:rPr lang="en-US" dirty="0"/>
              <a:t>Attached to SQL Database for increased Efficiency</a:t>
            </a:r>
          </a:p>
          <a:p>
            <a:pPr marL="285750" indent="-285750">
              <a:buFontTx/>
              <a:buChar char="-"/>
            </a:pPr>
            <a:r>
              <a:rPr lang="en-US" dirty="0"/>
              <a:t>Live Data pulled from API</a:t>
            </a:r>
          </a:p>
          <a:p>
            <a:pPr marL="285750" indent="-285750">
              <a:buFontTx/>
              <a:buChar char="-"/>
            </a:pPr>
            <a:r>
              <a:rPr lang="en-US" dirty="0"/>
              <a:t>Create custom Twitter Alerts based on Congress Members</a:t>
            </a:r>
          </a:p>
        </p:txBody>
      </p:sp>
      <p:sp>
        <p:nvSpPr>
          <p:cNvPr id="14" name="TextBox 13">
            <a:extLst>
              <a:ext uri="{FF2B5EF4-FFF2-40B4-BE49-F238E27FC236}">
                <a16:creationId xmlns:a16="http://schemas.microsoft.com/office/drawing/2014/main" id="{859B6639-EE52-1B94-66C5-FE134CB27E7D}"/>
              </a:ext>
            </a:extLst>
          </p:cNvPr>
          <p:cNvSpPr txBox="1"/>
          <p:nvPr/>
        </p:nvSpPr>
        <p:spPr>
          <a:xfrm>
            <a:off x="2756263" y="2161445"/>
            <a:ext cx="6679474" cy="769441"/>
          </a:xfrm>
          <a:prstGeom prst="rect">
            <a:avLst/>
          </a:prstGeom>
          <a:noFill/>
        </p:spPr>
        <p:txBody>
          <a:bodyPr wrap="square" rtlCol="0">
            <a:spAutoFit/>
          </a:bodyPr>
          <a:lstStyle/>
          <a:p>
            <a:pPr algn="ctr"/>
            <a:r>
              <a:rPr lang="en-US" sz="4400" b="1" dirty="0">
                <a:latin typeface="Lato" panose="020F0502020204030203" pitchFamily="34" charset="77"/>
              </a:rPr>
              <a:t>Future Ideas</a:t>
            </a:r>
          </a:p>
        </p:txBody>
      </p:sp>
    </p:spTree>
    <p:extLst>
      <p:ext uri="{BB962C8B-B14F-4D97-AF65-F5344CB8AC3E}">
        <p14:creationId xmlns:p14="http://schemas.microsoft.com/office/powerpoint/2010/main" val="333572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F3E7C-E198-2B62-8767-C6421C61FF4A}"/>
              </a:ext>
            </a:extLst>
          </p:cNvPr>
          <p:cNvSpPr txBox="1"/>
          <p:nvPr/>
        </p:nvSpPr>
        <p:spPr>
          <a:xfrm>
            <a:off x="2756263" y="3044280"/>
            <a:ext cx="6679474" cy="769441"/>
          </a:xfrm>
          <a:prstGeom prst="rect">
            <a:avLst/>
          </a:prstGeom>
          <a:noFill/>
        </p:spPr>
        <p:txBody>
          <a:bodyPr wrap="square" rtlCol="0">
            <a:spAutoFit/>
          </a:bodyPr>
          <a:lstStyle/>
          <a:p>
            <a:pPr algn="ctr"/>
            <a:r>
              <a:rPr lang="en-US" sz="4400" b="1" dirty="0">
                <a:latin typeface="Lato" panose="020F0502020204030203" pitchFamily="34" charset="77"/>
              </a:rPr>
              <a:t>Thank you!</a:t>
            </a:r>
          </a:p>
        </p:txBody>
      </p:sp>
      <p:pic>
        <p:nvPicPr>
          <p:cNvPr id="3" name="Picture 2" descr="Front steps and columns of a majestic city building">
            <a:extLst>
              <a:ext uri="{FF2B5EF4-FFF2-40B4-BE49-F238E27FC236}">
                <a16:creationId xmlns:a16="http://schemas.microsoft.com/office/drawing/2014/main" id="{E508AA5A-97BB-BF39-8B73-B39995B468D3}"/>
              </a:ext>
            </a:extLst>
          </p:cNvPr>
          <p:cNvPicPr>
            <a:picLocks noChangeAspect="1"/>
          </p:cNvPicPr>
          <p:nvPr/>
        </p:nvPicPr>
        <p:blipFill>
          <a:blip r:embed="rId2">
            <a:alphaModFix amt="20000"/>
          </a:blip>
          <a:stretch>
            <a:fillRect/>
          </a:stretch>
        </p:blipFill>
        <p:spPr>
          <a:xfrm>
            <a:off x="0" y="0"/>
            <a:ext cx="12192000" cy="8126016"/>
          </a:xfrm>
          <a:prstGeom prst="rect">
            <a:avLst/>
          </a:prstGeom>
        </p:spPr>
      </p:pic>
    </p:spTree>
    <p:extLst>
      <p:ext uri="{BB962C8B-B14F-4D97-AF65-F5344CB8AC3E}">
        <p14:creationId xmlns:p14="http://schemas.microsoft.com/office/powerpoint/2010/main" val="279612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lls of Newspaper">
            <a:extLst>
              <a:ext uri="{FF2B5EF4-FFF2-40B4-BE49-F238E27FC236}">
                <a16:creationId xmlns:a16="http://schemas.microsoft.com/office/drawing/2014/main" id="{0A537478-C82A-D5E6-FFC6-3CAA4E1F72FD}"/>
              </a:ext>
            </a:extLst>
          </p:cNvPr>
          <p:cNvPicPr>
            <a:picLocks noChangeAspect="1"/>
          </p:cNvPicPr>
          <p:nvPr/>
        </p:nvPicPr>
        <p:blipFill rotWithShape="1">
          <a:blip r:embed="rId3">
            <a:alphaModFix amt="50000"/>
          </a:blip>
          <a:srcRect l="-107" t="15605" r="107" b="-3700"/>
          <a:stretch/>
        </p:blipFill>
        <p:spPr>
          <a:xfrm>
            <a:off x="0" y="-1"/>
            <a:ext cx="12192000" cy="7158729"/>
          </a:xfrm>
          <a:prstGeom prst="rect">
            <a:avLst/>
          </a:prstGeom>
        </p:spPr>
      </p:pic>
      <p:pic>
        <p:nvPicPr>
          <p:cNvPr id="3" name="Picture 2">
            <a:extLst>
              <a:ext uri="{FF2B5EF4-FFF2-40B4-BE49-F238E27FC236}">
                <a16:creationId xmlns:a16="http://schemas.microsoft.com/office/drawing/2014/main" id="{69A353BB-3BEA-97EF-A6C6-D6CA56476A8A}"/>
              </a:ext>
            </a:extLst>
          </p:cNvPr>
          <p:cNvPicPr>
            <a:picLocks noChangeAspect="1"/>
          </p:cNvPicPr>
          <p:nvPr/>
        </p:nvPicPr>
        <p:blipFill>
          <a:blip r:embed="rId4"/>
          <a:stretch>
            <a:fillRect/>
          </a:stretch>
        </p:blipFill>
        <p:spPr>
          <a:xfrm>
            <a:off x="97080" y="108905"/>
            <a:ext cx="5998920" cy="2989292"/>
          </a:xfrm>
          <a:prstGeom prst="rect">
            <a:avLst/>
          </a:prstGeom>
          <a:ln w="38100">
            <a:solidFill>
              <a:srgbClr val="1D9BF0"/>
            </a:solidFill>
          </a:ln>
        </p:spPr>
      </p:pic>
      <p:pic>
        <p:nvPicPr>
          <p:cNvPr id="4" name="Picture 3">
            <a:extLst>
              <a:ext uri="{FF2B5EF4-FFF2-40B4-BE49-F238E27FC236}">
                <a16:creationId xmlns:a16="http://schemas.microsoft.com/office/drawing/2014/main" id="{361949D7-BADE-BEA8-BAA8-DEBE7846926B}"/>
              </a:ext>
            </a:extLst>
          </p:cNvPr>
          <p:cNvPicPr>
            <a:picLocks noChangeAspect="1"/>
          </p:cNvPicPr>
          <p:nvPr/>
        </p:nvPicPr>
        <p:blipFill>
          <a:blip r:embed="rId5"/>
          <a:stretch>
            <a:fillRect/>
          </a:stretch>
        </p:blipFill>
        <p:spPr>
          <a:xfrm>
            <a:off x="6443536" y="108905"/>
            <a:ext cx="3031390" cy="2902504"/>
          </a:xfrm>
          <a:prstGeom prst="rect">
            <a:avLst/>
          </a:prstGeom>
          <a:ln w="38100">
            <a:solidFill>
              <a:srgbClr val="1D9BF0"/>
            </a:solidFill>
          </a:ln>
        </p:spPr>
      </p:pic>
      <p:pic>
        <p:nvPicPr>
          <p:cNvPr id="5" name="Picture 4">
            <a:extLst>
              <a:ext uri="{FF2B5EF4-FFF2-40B4-BE49-F238E27FC236}">
                <a16:creationId xmlns:a16="http://schemas.microsoft.com/office/drawing/2014/main" id="{7BE2033D-6C26-4442-AB0B-EDF166692705}"/>
              </a:ext>
            </a:extLst>
          </p:cNvPr>
          <p:cNvPicPr>
            <a:picLocks noChangeAspect="1"/>
          </p:cNvPicPr>
          <p:nvPr/>
        </p:nvPicPr>
        <p:blipFill>
          <a:blip r:embed="rId6"/>
          <a:stretch>
            <a:fillRect/>
          </a:stretch>
        </p:blipFill>
        <p:spPr>
          <a:xfrm>
            <a:off x="932388" y="3531915"/>
            <a:ext cx="3853804" cy="3120992"/>
          </a:xfrm>
          <a:prstGeom prst="rect">
            <a:avLst/>
          </a:prstGeom>
          <a:ln w="38100">
            <a:solidFill>
              <a:srgbClr val="1D9BF0"/>
            </a:solidFill>
          </a:ln>
        </p:spPr>
      </p:pic>
      <p:pic>
        <p:nvPicPr>
          <p:cNvPr id="6" name="Picture 5">
            <a:extLst>
              <a:ext uri="{FF2B5EF4-FFF2-40B4-BE49-F238E27FC236}">
                <a16:creationId xmlns:a16="http://schemas.microsoft.com/office/drawing/2014/main" id="{0C6ECF33-4DFB-E624-98DF-A755188BE038}"/>
              </a:ext>
            </a:extLst>
          </p:cNvPr>
          <p:cNvPicPr>
            <a:picLocks noChangeAspect="1"/>
          </p:cNvPicPr>
          <p:nvPr/>
        </p:nvPicPr>
        <p:blipFill>
          <a:blip r:embed="rId7"/>
          <a:stretch>
            <a:fillRect/>
          </a:stretch>
        </p:blipFill>
        <p:spPr>
          <a:xfrm>
            <a:off x="7228713" y="3176403"/>
            <a:ext cx="3168036" cy="3572692"/>
          </a:xfrm>
          <a:prstGeom prst="rect">
            <a:avLst/>
          </a:prstGeom>
          <a:ln w="38100">
            <a:solidFill>
              <a:srgbClr val="1D9BF0"/>
            </a:solidFill>
          </a:ln>
        </p:spPr>
      </p:pic>
    </p:spTree>
    <p:extLst>
      <p:ext uri="{BB962C8B-B14F-4D97-AF65-F5344CB8AC3E}">
        <p14:creationId xmlns:p14="http://schemas.microsoft.com/office/powerpoint/2010/main" val="7236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3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4000"/>
                            </p:stCondLst>
                            <p:childTnLst>
                              <p:par>
                                <p:cTn id="13" presetID="9" presetClass="entr" presetSubtype="0"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7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ney under the table">
            <a:extLst>
              <a:ext uri="{FF2B5EF4-FFF2-40B4-BE49-F238E27FC236}">
                <a16:creationId xmlns:a16="http://schemas.microsoft.com/office/drawing/2014/main" id="{A2F667DA-67C2-A256-44B9-D6AC3E7C25AB}"/>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Tree>
    <p:extLst>
      <p:ext uri="{BB962C8B-B14F-4D97-AF65-F5344CB8AC3E}">
        <p14:creationId xmlns:p14="http://schemas.microsoft.com/office/powerpoint/2010/main" val="314787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ney under the table">
            <a:extLst>
              <a:ext uri="{FF2B5EF4-FFF2-40B4-BE49-F238E27FC236}">
                <a16:creationId xmlns:a16="http://schemas.microsoft.com/office/drawing/2014/main" id="{B08A8630-418B-1DB5-887C-F5E605274996}"/>
              </a:ext>
            </a:extLst>
          </p:cNvPr>
          <p:cNvPicPr>
            <a:picLocks noChangeAspect="1"/>
          </p:cNvPicPr>
          <p:nvPr/>
        </p:nvPicPr>
        <p:blipFill rotWithShape="1">
          <a:blip r:embed="rId3">
            <a:alphaModFix amt="50000"/>
          </a:blip>
          <a:srcRect t="7875" b="7875"/>
          <a:stretch/>
        </p:blipFill>
        <p:spPr>
          <a:xfrm>
            <a:off x="0" y="0"/>
            <a:ext cx="12192000" cy="6858001"/>
          </a:xfrm>
          <a:prstGeom prst="rect">
            <a:avLst/>
          </a:prstGeom>
        </p:spPr>
      </p:pic>
      <p:sp>
        <p:nvSpPr>
          <p:cNvPr id="3" name="TextBox 2">
            <a:extLst>
              <a:ext uri="{FF2B5EF4-FFF2-40B4-BE49-F238E27FC236}">
                <a16:creationId xmlns:a16="http://schemas.microsoft.com/office/drawing/2014/main" id="{EE0AD864-1843-C365-050C-E1C63DEC6FC8}"/>
              </a:ext>
            </a:extLst>
          </p:cNvPr>
          <p:cNvSpPr txBox="1"/>
          <p:nvPr/>
        </p:nvSpPr>
        <p:spPr>
          <a:xfrm>
            <a:off x="2159540" y="3044279"/>
            <a:ext cx="9338553" cy="2123658"/>
          </a:xfrm>
          <a:prstGeom prst="rect">
            <a:avLst/>
          </a:prstGeom>
          <a:noFill/>
        </p:spPr>
        <p:txBody>
          <a:bodyPr wrap="square" rtlCol="0">
            <a:spAutoFit/>
          </a:bodyPr>
          <a:lstStyle/>
          <a:p>
            <a:pPr marL="742950" indent="-742950">
              <a:buFont typeface="+mj-lt"/>
              <a:buAutoNum type="arabicPeriod"/>
            </a:pPr>
            <a:r>
              <a:rPr lang="en-US" sz="4400" b="1" dirty="0">
                <a:latin typeface="Lato" panose="020F0502020204030203" pitchFamily="34" charset="77"/>
              </a:rPr>
              <a:t>Congress’ Effectiveness</a:t>
            </a:r>
            <a:r>
              <a:rPr lang="en-US" sz="2000" b="1" dirty="0">
                <a:latin typeface="Lato" panose="020F0502020204030203" pitchFamily="34" charset="77"/>
              </a:rPr>
              <a:t>…at buying stocks </a:t>
            </a:r>
          </a:p>
          <a:p>
            <a:pPr marL="742950" indent="-742950">
              <a:buFont typeface="+mj-lt"/>
              <a:buAutoNum type="arabicPeriod"/>
            </a:pPr>
            <a:r>
              <a:rPr lang="en-US" sz="4400" b="1" dirty="0">
                <a:latin typeface="Lato" panose="020F0502020204030203" pitchFamily="34" charset="77"/>
              </a:rPr>
              <a:t>Top Congress Traders</a:t>
            </a:r>
          </a:p>
          <a:p>
            <a:pPr marL="742950" indent="-742950" algn="ctr">
              <a:buFont typeface="+mj-lt"/>
              <a:buAutoNum type="arabicPeriod"/>
            </a:pPr>
            <a:endParaRPr lang="en-US" sz="4400" b="1" dirty="0">
              <a:latin typeface="Lato" panose="020F0502020204030203" pitchFamily="34" charset="77"/>
            </a:endParaRPr>
          </a:p>
        </p:txBody>
      </p:sp>
    </p:spTree>
    <p:extLst>
      <p:ext uri="{BB962C8B-B14F-4D97-AF65-F5344CB8AC3E}">
        <p14:creationId xmlns:p14="http://schemas.microsoft.com/office/powerpoint/2010/main" val="381161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95840-40BD-2457-C947-25E95A902E7F}"/>
              </a:ext>
            </a:extLst>
          </p:cNvPr>
          <p:cNvSpPr txBox="1"/>
          <p:nvPr/>
        </p:nvSpPr>
        <p:spPr>
          <a:xfrm>
            <a:off x="2756263" y="3044279"/>
            <a:ext cx="6679474" cy="769441"/>
          </a:xfrm>
          <a:prstGeom prst="rect">
            <a:avLst/>
          </a:prstGeom>
          <a:noFill/>
        </p:spPr>
        <p:txBody>
          <a:bodyPr wrap="square" rtlCol="0">
            <a:spAutoFit/>
          </a:bodyPr>
          <a:lstStyle/>
          <a:p>
            <a:pPr algn="ctr"/>
            <a:r>
              <a:rPr lang="en-US" sz="4400" b="1" dirty="0">
                <a:latin typeface="Lato" panose="020F0502020204030203" pitchFamily="34" charset="77"/>
              </a:rPr>
              <a:t>Congress</a:t>
            </a:r>
          </a:p>
        </p:txBody>
      </p:sp>
    </p:spTree>
    <p:extLst>
      <p:ext uri="{BB962C8B-B14F-4D97-AF65-F5344CB8AC3E}">
        <p14:creationId xmlns:p14="http://schemas.microsoft.com/office/powerpoint/2010/main" val="312784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umns outside supreme court building">
            <a:extLst>
              <a:ext uri="{FF2B5EF4-FFF2-40B4-BE49-F238E27FC236}">
                <a16:creationId xmlns:a16="http://schemas.microsoft.com/office/drawing/2014/main" id="{215374DE-EBAF-B91B-49DB-44687AAD197C}"/>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AF2A0DD-7A4A-21A2-9B41-A9E8F8858CCA}"/>
              </a:ext>
            </a:extLst>
          </p:cNvPr>
          <p:cNvPicPr>
            <a:picLocks noChangeAspect="1"/>
          </p:cNvPicPr>
          <p:nvPr/>
        </p:nvPicPr>
        <p:blipFill>
          <a:blip r:embed="rId4"/>
          <a:stretch>
            <a:fillRect/>
          </a:stretch>
        </p:blipFill>
        <p:spPr>
          <a:xfrm>
            <a:off x="2209800" y="258930"/>
            <a:ext cx="7772400" cy="6340139"/>
          </a:xfrm>
          <a:prstGeom prst="rect">
            <a:avLst/>
          </a:prstGeom>
        </p:spPr>
      </p:pic>
    </p:spTree>
    <p:extLst>
      <p:ext uri="{BB962C8B-B14F-4D97-AF65-F5344CB8AC3E}">
        <p14:creationId xmlns:p14="http://schemas.microsoft.com/office/powerpoint/2010/main" val="142243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olumns outside supreme court building">
            <a:extLst>
              <a:ext uri="{FF2B5EF4-FFF2-40B4-BE49-F238E27FC236}">
                <a16:creationId xmlns:a16="http://schemas.microsoft.com/office/drawing/2014/main" id="{88953DDD-8AE9-5333-1E31-8684252A3149}"/>
              </a:ext>
            </a:extLst>
          </p:cNvPr>
          <p:cNvPicPr>
            <a:picLocks noChangeAspect="1"/>
          </p:cNvPicPr>
          <p:nvPr/>
        </p:nvPicPr>
        <p:blipFill rotWithShape="1">
          <a:blip r:embed="rId3">
            <a:alphaModFix amt="50000"/>
          </a:blip>
          <a:srcRect b="15625"/>
          <a:stretch/>
        </p:blipFill>
        <p:spPr>
          <a:xfrm>
            <a:off x="0" y="0"/>
            <a:ext cx="12192000" cy="6858000"/>
          </a:xfrm>
          <a:prstGeom prst="rect">
            <a:avLst/>
          </a:prstGeom>
        </p:spPr>
      </p:pic>
      <p:pic>
        <p:nvPicPr>
          <p:cNvPr id="24" name="Picture 23">
            <a:extLst>
              <a:ext uri="{FF2B5EF4-FFF2-40B4-BE49-F238E27FC236}">
                <a16:creationId xmlns:a16="http://schemas.microsoft.com/office/drawing/2014/main" id="{E7D50A34-EEC3-A6F4-3024-78DC2871E0D0}"/>
              </a:ext>
            </a:extLst>
          </p:cNvPr>
          <p:cNvPicPr>
            <a:picLocks noChangeAspect="1"/>
          </p:cNvPicPr>
          <p:nvPr/>
        </p:nvPicPr>
        <p:blipFill>
          <a:blip r:embed="rId4"/>
          <a:stretch>
            <a:fillRect/>
          </a:stretch>
        </p:blipFill>
        <p:spPr>
          <a:xfrm>
            <a:off x="5298147" y="1177017"/>
            <a:ext cx="6660098" cy="5432807"/>
          </a:xfrm>
          <a:prstGeom prst="rect">
            <a:avLst/>
          </a:prstGeom>
        </p:spPr>
      </p:pic>
      <p:sp>
        <p:nvSpPr>
          <p:cNvPr id="25" name="Double Bracket 24">
            <a:extLst>
              <a:ext uri="{FF2B5EF4-FFF2-40B4-BE49-F238E27FC236}">
                <a16:creationId xmlns:a16="http://schemas.microsoft.com/office/drawing/2014/main" id="{A8CB2F67-B108-1758-41E4-05C2207638AB}"/>
              </a:ext>
            </a:extLst>
          </p:cNvPr>
          <p:cNvSpPr/>
          <p:nvPr/>
        </p:nvSpPr>
        <p:spPr>
          <a:xfrm>
            <a:off x="9373057" y="5630307"/>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Double Bracket 25">
            <a:extLst>
              <a:ext uri="{FF2B5EF4-FFF2-40B4-BE49-F238E27FC236}">
                <a16:creationId xmlns:a16="http://schemas.microsoft.com/office/drawing/2014/main" id="{6385810D-3937-AE06-B321-AB239F140D04}"/>
              </a:ext>
            </a:extLst>
          </p:cNvPr>
          <p:cNvSpPr/>
          <p:nvPr/>
        </p:nvSpPr>
        <p:spPr>
          <a:xfrm>
            <a:off x="8794658" y="4882132"/>
            <a:ext cx="641079"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Double Bracket 26">
            <a:extLst>
              <a:ext uri="{FF2B5EF4-FFF2-40B4-BE49-F238E27FC236}">
                <a16:creationId xmlns:a16="http://schemas.microsoft.com/office/drawing/2014/main" id="{BF720B46-56A8-0A6B-A017-5280393FC701}"/>
              </a:ext>
            </a:extLst>
          </p:cNvPr>
          <p:cNvSpPr/>
          <p:nvPr/>
        </p:nvSpPr>
        <p:spPr>
          <a:xfrm>
            <a:off x="6397621" y="4162269"/>
            <a:ext cx="873805"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ket 27">
            <a:extLst>
              <a:ext uri="{FF2B5EF4-FFF2-40B4-BE49-F238E27FC236}">
                <a16:creationId xmlns:a16="http://schemas.microsoft.com/office/drawing/2014/main" id="{EAF32DE4-CF4A-B425-80F2-EBF5789A8D8F}"/>
              </a:ext>
            </a:extLst>
          </p:cNvPr>
          <p:cNvSpPr/>
          <p:nvPr/>
        </p:nvSpPr>
        <p:spPr>
          <a:xfrm>
            <a:off x="11084331" y="5643260"/>
            <a:ext cx="427386" cy="270677"/>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Double Bracket 28">
            <a:extLst>
              <a:ext uri="{FF2B5EF4-FFF2-40B4-BE49-F238E27FC236}">
                <a16:creationId xmlns:a16="http://schemas.microsoft.com/office/drawing/2014/main" id="{39619FC1-4C9F-B30F-E0AD-E93576336563}"/>
              </a:ext>
            </a:extLst>
          </p:cNvPr>
          <p:cNvSpPr/>
          <p:nvPr/>
        </p:nvSpPr>
        <p:spPr>
          <a:xfrm>
            <a:off x="5418196" y="2691163"/>
            <a:ext cx="1958851" cy="567849"/>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756D"/>
              </a:solidFill>
            </a:endParaRPr>
          </a:p>
        </p:txBody>
      </p:sp>
      <p:sp>
        <p:nvSpPr>
          <p:cNvPr id="30" name="Double Bracket 29">
            <a:extLst>
              <a:ext uri="{FF2B5EF4-FFF2-40B4-BE49-F238E27FC236}">
                <a16:creationId xmlns:a16="http://schemas.microsoft.com/office/drawing/2014/main" id="{3FB815B2-8128-A8E6-E133-691A1E0D5340}"/>
              </a:ext>
            </a:extLst>
          </p:cNvPr>
          <p:cNvSpPr/>
          <p:nvPr/>
        </p:nvSpPr>
        <p:spPr>
          <a:xfrm>
            <a:off x="8011778" y="4889254"/>
            <a:ext cx="35140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Double Bracket 30">
            <a:extLst>
              <a:ext uri="{FF2B5EF4-FFF2-40B4-BE49-F238E27FC236}">
                <a16:creationId xmlns:a16="http://schemas.microsoft.com/office/drawing/2014/main" id="{2A7F12A0-E91C-45EF-E347-DB27358C9CD7}"/>
              </a:ext>
            </a:extLst>
          </p:cNvPr>
          <p:cNvSpPr/>
          <p:nvPr/>
        </p:nvSpPr>
        <p:spPr>
          <a:xfrm>
            <a:off x="8011778" y="5624885"/>
            <a:ext cx="654136" cy="256431"/>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Graphic 2">
            <a:extLst>
              <a:ext uri="{FF2B5EF4-FFF2-40B4-BE49-F238E27FC236}">
                <a16:creationId xmlns:a16="http://schemas.microsoft.com/office/drawing/2014/main" id="{07DD3EC7-A9C9-A387-0530-5B52E7149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991" y="2838991"/>
            <a:ext cx="914400" cy="914400"/>
          </a:xfrm>
          <a:prstGeom prst="rect">
            <a:avLst/>
          </a:prstGeom>
        </p:spPr>
      </p:pic>
      <p:pic>
        <p:nvPicPr>
          <p:cNvPr id="9" name="Graphic 8">
            <a:extLst>
              <a:ext uri="{FF2B5EF4-FFF2-40B4-BE49-F238E27FC236}">
                <a16:creationId xmlns:a16="http://schemas.microsoft.com/office/drawing/2014/main" id="{E5A69846-3CDA-8CBD-0271-6B6ED780B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991" y="4006049"/>
            <a:ext cx="914400" cy="914400"/>
          </a:xfrm>
          <a:prstGeom prst="rect">
            <a:avLst/>
          </a:prstGeom>
        </p:spPr>
      </p:pic>
      <p:pic>
        <p:nvPicPr>
          <p:cNvPr id="11" name="Graphic 10">
            <a:extLst>
              <a:ext uri="{FF2B5EF4-FFF2-40B4-BE49-F238E27FC236}">
                <a16:creationId xmlns:a16="http://schemas.microsoft.com/office/drawing/2014/main" id="{0CEFBA49-BEDE-27C3-970F-81E2305CD2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0991" y="5173107"/>
            <a:ext cx="914400" cy="914400"/>
          </a:xfrm>
          <a:prstGeom prst="rect">
            <a:avLst/>
          </a:prstGeom>
        </p:spPr>
      </p:pic>
      <p:sp>
        <p:nvSpPr>
          <p:cNvPr id="16" name="TextBox 15">
            <a:extLst>
              <a:ext uri="{FF2B5EF4-FFF2-40B4-BE49-F238E27FC236}">
                <a16:creationId xmlns:a16="http://schemas.microsoft.com/office/drawing/2014/main" id="{413CCFF9-62CD-F3B1-7992-A72288BE8BEC}"/>
              </a:ext>
            </a:extLst>
          </p:cNvPr>
          <p:cNvSpPr txBox="1"/>
          <p:nvPr/>
        </p:nvSpPr>
        <p:spPr>
          <a:xfrm>
            <a:off x="1604025" y="2841117"/>
            <a:ext cx="3769559" cy="830997"/>
          </a:xfrm>
          <a:prstGeom prst="rect">
            <a:avLst/>
          </a:prstGeom>
          <a:noFill/>
        </p:spPr>
        <p:txBody>
          <a:bodyPr wrap="square" rtlCol="0">
            <a:spAutoFit/>
          </a:bodyPr>
          <a:lstStyle/>
          <a:p>
            <a:r>
              <a:rPr lang="en-US" sz="1600" dirty="0">
                <a:latin typeface="Lato" panose="020F0502020204030203" pitchFamily="34" charset="77"/>
              </a:rPr>
              <a:t>Ticker Symbol and Stock Sector</a:t>
            </a:r>
          </a:p>
          <a:p>
            <a:r>
              <a:rPr lang="en-US" sz="1600" dirty="0">
                <a:latin typeface="Lato" panose="020F0502020204030203" pitchFamily="34" charset="77"/>
              </a:rPr>
              <a:t>Disclosure </a:t>
            </a:r>
          </a:p>
          <a:p>
            <a:r>
              <a:rPr lang="en-US" sz="1600" dirty="0">
                <a:latin typeface="Lato" panose="020F0502020204030203" pitchFamily="34" charset="77"/>
              </a:rPr>
              <a:t>Transaction Date</a:t>
            </a:r>
          </a:p>
        </p:txBody>
      </p:sp>
      <p:sp>
        <p:nvSpPr>
          <p:cNvPr id="17" name="TextBox 16">
            <a:extLst>
              <a:ext uri="{FF2B5EF4-FFF2-40B4-BE49-F238E27FC236}">
                <a16:creationId xmlns:a16="http://schemas.microsoft.com/office/drawing/2014/main" id="{03006B2F-D15D-E682-CF43-121B4E7C1036}"/>
              </a:ext>
            </a:extLst>
          </p:cNvPr>
          <p:cNvSpPr txBox="1"/>
          <p:nvPr/>
        </p:nvSpPr>
        <p:spPr>
          <a:xfrm>
            <a:off x="1604024" y="4001584"/>
            <a:ext cx="4022108" cy="830997"/>
          </a:xfrm>
          <a:prstGeom prst="rect">
            <a:avLst/>
          </a:prstGeom>
          <a:noFill/>
        </p:spPr>
        <p:txBody>
          <a:bodyPr wrap="square" rtlCol="0">
            <a:spAutoFit/>
          </a:bodyPr>
          <a:lstStyle/>
          <a:p>
            <a:r>
              <a:rPr lang="en-US" sz="1600" dirty="0">
                <a:latin typeface="Lato" panose="020F0502020204030203" pitchFamily="34" charset="77"/>
              </a:rPr>
              <a:t>Transaction Value Range </a:t>
            </a:r>
          </a:p>
          <a:p>
            <a:r>
              <a:rPr lang="en-US" sz="1600" dirty="0">
                <a:latin typeface="Lato" panose="020F0502020204030203" pitchFamily="34" charset="77"/>
              </a:rPr>
              <a:t>Type: Buy or Sell </a:t>
            </a:r>
          </a:p>
          <a:p>
            <a:r>
              <a:rPr lang="en-US" sz="1600" dirty="0">
                <a:latin typeface="Lato" panose="020F0502020204030203" pitchFamily="34" charset="77"/>
              </a:rPr>
              <a:t>Profit &gt;$200</a:t>
            </a:r>
          </a:p>
        </p:txBody>
      </p:sp>
      <p:sp>
        <p:nvSpPr>
          <p:cNvPr id="19" name="TextBox 18">
            <a:extLst>
              <a:ext uri="{FF2B5EF4-FFF2-40B4-BE49-F238E27FC236}">
                <a16:creationId xmlns:a16="http://schemas.microsoft.com/office/drawing/2014/main" id="{45DC31A1-4F84-041E-1E29-66142715E52B}"/>
              </a:ext>
            </a:extLst>
          </p:cNvPr>
          <p:cNvSpPr txBox="1"/>
          <p:nvPr/>
        </p:nvSpPr>
        <p:spPr>
          <a:xfrm>
            <a:off x="1604024" y="5173107"/>
            <a:ext cx="3769560" cy="830997"/>
          </a:xfrm>
          <a:prstGeom prst="rect">
            <a:avLst/>
          </a:prstGeom>
          <a:noFill/>
        </p:spPr>
        <p:txBody>
          <a:bodyPr wrap="square" rtlCol="0">
            <a:spAutoFit/>
          </a:bodyPr>
          <a:lstStyle/>
          <a:p>
            <a:r>
              <a:rPr lang="en-US" sz="1600" dirty="0">
                <a:latin typeface="Lato" panose="020F0502020204030203" pitchFamily="34" charset="77"/>
              </a:rPr>
              <a:t>Ticker Price on Trans Date</a:t>
            </a:r>
          </a:p>
          <a:p>
            <a:r>
              <a:rPr lang="en-US" sz="1600" dirty="0">
                <a:latin typeface="Lato" panose="020F0502020204030203" pitchFamily="34" charset="77"/>
              </a:rPr>
              <a:t>S&amp;P500 Price on Trans Date</a:t>
            </a:r>
          </a:p>
          <a:p>
            <a:r>
              <a:rPr lang="en-US" sz="1600" dirty="0">
                <a:latin typeface="Lato" panose="020F0502020204030203" pitchFamily="34" charset="77"/>
              </a:rPr>
              <a:t>Price 7/30/90/365 days later</a:t>
            </a:r>
          </a:p>
        </p:txBody>
      </p:sp>
      <p:pic>
        <p:nvPicPr>
          <p:cNvPr id="20" name="Graphic 19">
            <a:extLst>
              <a:ext uri="{FF2B5EF4-FFF2-40B4-BE49-F238E27FC236}">
                <a16:creationId xmlns:a16="http://schemas.microsoft.com/office/drawing/2014/main" id="{33CFDA45-E29F-1E2E-C872-E08B62E2B9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991" y="1671933"/>
            <a:ext cx="914400" cy="914400"/>
          </a:xfrm>
          <a:prstGeom prst="rect">
            <a:avLst/>
          </a:prstGeom>
        </p:spPr>
      </p:pic>
      <p:sp>
        <p:nvSpPr>
          <p:cNvPr id="21" name="TextBox 20">
            <a:extLst>
              <a:ext uri="{FF2B5EF4-FFF2-40B4-BE49-F238E27FC236}">
                <a16:creationId xmlns:a16="http://schemas.microsoft.com/office/drawing/2014/main" id="{5BE9A77C-FBF1-A718-079A-A01718A473CE}"/>
              </a:ext>
            </a:extLst>
          </p:cNvPr>
          <p:cNvSpPr txBox="1"/>
          <p:nvPr/>
        </p:nvSpPr>
        <p:spPr>
          <a:xfrm>
            <a:off x="1604026" y="1667468"/>
            <a:ext cx="3769560" cy="861774"/>
          </a:xfrm>
          <a:prstGeom prst="rect">
            <a:avLst/>
          </a:prstGeom>
          <a:noFill/>
        </p:spPr>
        <p:txBody>
          <a:bodyPr wrap="square" rtlCol="0">
            <a:spAutoFit/>
          </a:bodyPr>
          <a:lstStyle/>
          <a:p>
            <a:r>
              <a:rPr lang="en-US" sz="1600" dirty="0">
                <a:latin typeface="Lato" panose="020F0502020204030203" pitchFamily="34" charset="77"/>
              </a:rPr>
              <a:t>Representative Name</a:t>
            </a:r>
          </a:p>
          <a:p>
            <a:r>
              <a:rPr lang="en-US" sz="1600" dirty="0">
                <a:latin typeface="Lato" panose="020F0502020204030203" pitchFamily="34" charset="77"/>
              </a:rPr>
              <a:t>Party &amp; Branch</a:t>
            </a:r>
          </a:p>
          <a:p>
            <a:r>
              <a:rPr lang="en-US" sz="1600" dirty="0">
                <a:latin typeface="Lato" panose="020F0502020204030203" pitchFamily="34" charset="77"/>
              </a:rPr>
              <a:t>State &amp; District</a:t>
            </a:r>
          </a:p>
        </p:txBody>
      </p:sp>
      <p:sp>
        <p:nvSpPr>
          <p:cNvPr id="22" name="TextBox 21">
            <a:extLst>
              <a:ext uri="{FF2B5EF4-FFF2-40B4-BE49-F238E27FC236}">
                <a16:creationId xmlns:a16="http://schemas.microsoft.com/office/drawing/2014/main" id="{A8E3F9C4-4D4C-865E-AB90-DAF5BD2D558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Dataset Variables</a:t>
            </a:r>
          </a:p>
        </p:txBody>
      </p:sp>
      <p:sp>
        <p:nvSpPr>
          <p:cNvPr id="32" name="Double Bracket 31">
            <a:extLst>
              <a:ext uri="{FF2B5EF4-FFF2-40B4-BE49-F238E27FC236}">
                <a16:creationId xmlns:a16="http://schemas.microsoft.com/office/drawing/2014/main" id="{EBD14ABF-FFB1-9024-84DE-64F279A03B66}"/>
              </a:ext>
            </a:extLst>
          </p:cNvPr>
          <p:cNvSpPr/>
          <p:nvPr/>
        </p:nvSpPr>
        <p:spPr>
          <a:xfrm>
            <a:off x="10042854" y="4931367"/>
            <a:ext cx="758007" cy="328385"/>
          </a:xfrm>
          <a:prstGeom prst="bracketPair">
            <a:avLst/>
          </a:prstGeom>
          <a:ln w="38100">
            <a:solidFill>
              <a:srgbClr val="00BA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259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16" grpId="0"/>
      <p:bldP spid="17" grpId="0"/>
      <p:bldP spid="19" grpId="0"/>
      <p:bldP spid="21"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C430864-CB16-CB98-AD76-A48889B8701B}"/>
              </a:ext>
            </a:extLst>
          </p:cNvPr>
          <p:cNvPicPr>
            <a:picLocks noChangeAspect="1"/>
          </p:cNvPicPr>
          <p:nvPr/>
        </p:nvPicPr>
        <p:blipFill>
          <a:blip r:embed="rId3"/>
          <a:stretch>
            <a:fillRect/>
          </a:stretch>
        </p:blipFill>
        <p:spPr>
          <a:xfrm>
            <a:off x="139577" y="1195754"/>
            <a:ext cx="6420910" cy="5525944"/>
          </a:xfrm>
          <a:prstGeom prst="rect">
            <a:avLst/>
          </a:prstGeom>
        </p:spPr>
      </p:pic>
      <p:pic>
        <p:nvPicPr>
          <p:cNvPr id="4" name="Graphic 3">
            <a:extLst>
              <a:ext uri="{FF2B5EF4-FFF2-40B4-BE49-F238E27FC236}">
                <a16:creationId xmlns:a16="http://schemas.microsoft.com/office/drawing/2014/main" id="{EE24022F-01D4-881C-8BD3-162F278F52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6203" y="1555932"/>
            <a:ext cx="914400" cy="914400"/>
          </a:xfrm>
          <a:prstGeom prst="rect">
            <a:avLst/>
          </a:prstGeom>
        </p:spPr>
      </p:pic>
      <p:sp>
        <p:nvSpPr>
          <p:cNvPr id="6" name="TextBox 5">
            <a:extLst>
              <a:ext uri="{FF2B5EF4-FFF2-40B4-BE49-F238E27FC236}">
                <a16:creationId xmlns:a16="http://schemas.microsoft.com/office/drawing/2014/main" id="{CAE3C8F4-8CC5-02AC-A898-5D9D2CCC66D3}"/>
              </a:ext>
            </a:extLst>
          </p:cNvPr>
          <p:cNvSpPr txBox="1"/>
          <p:nvPr/>
        </p:nvSpPr>
        <p:spPr>
          <a:xfrm>
            <a:off x="8329730" y="1555932"/>
            <a:ext cx="3419526" cy="800219"/>
          </a:xfrm>
          <a:prstGeom prst="rect">
            <a:avLst/>
          </a:prstGeom>
          <a:noFill/>
        </p:spPr>
        <p:txBody>
          <a:bodyPr wrap="none" rtlCol="0">
            <a:spAutoFit/>
          </a:bodyPr>
          <a:lstStyle/>
          <a:p>
            <a:r>
              <a:rPr lang="en-US" dirty="0">
                <a:latin typeface="Lato" panose="020F0502020204030203" pitchFamily="34" charset="77"/>
              </a:rPr>
              <a:t>2014 – 2023</a:t>
            </a:r>
          </a:p>
          <a:p>
            <a:pPr marL="460375" lvl="1" indent="-227013">
              <a:buFont typeface="Arial" panose="020B0604020202020204" pitchFamily="34" charset="0"/>
              <a:buChar char="•"/>
              <a:defRPr/>
            </a:pPr>
            <a:r>
              <a:rPr lang="en-US" sz="1400" dirty="0">
                <a:solidFill>
                  <a:schemeClr val="bg2">
                    <a:lumMod val="75000"/>
                  </a:schemeClr>
                </a:solidFill>
                <a:latin typeface="Lato" panose="020F0502020204030203" pitchFamily="34" charset="77"/>
              </a:rPr>
              <a:t>Avg: 12 Trades/day</a:t>
            </a:r>
            <a:endPar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endParaRP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75000"/>
                  </a:schemeClr>
                </a:solidFill>
                <a:effectLst/>
                <a:uLnTx/>
                <a:uFillTx/>
                <a:latin typeface="Lato" panose="020F0502020204030203" pitchFamily="34" charset="77"/>
                <a:ea typeface="+mn-ea"/>
                <a:cs typeface="+mn-cs"/>
              </a:rPr>
              <a:t>Max/day:  On 3/18/20 - 255 Trades</a:t>
            </a:r>
          </a:p>
        </p:txBody>
      </p:sp>
      <p:sp>
        <p:nvSpPr>
          <p:cNvPr id="9" name="TextBox 8">
            <a:extLst>
              <a:ext uri="{FF2B5EF4-FFF2-40B4-BE49-F238E27FC236}">
                <a16:creationId xmlns:a16="http://schemas.microsoft.com/office/drawing/2014/main" id="{CB2C5E4C-7228-0D26-8BB6-66098C4B8CED}"/>
              </a:ext>
            </a:extLst>
          </p:cNvPr>
          <p:cNvSpPr txBox="1"/>
          <p:nvPr/>
        </p:nvSpPr>
        <p:spPr>
          <a:xfrm>
            <a:off x="8329732" y="2600959"/>
            <a:ext cx="2133955" cy="800219"/>
          </a:xfrm>
          <a:prstGeom prst="rect">
            <a:avLst/>
          </a:prstGeom>
          <a:noFill/>
        </p:spPr>
        <p:txBody>
          <a:bodyPr wrap="square" rtlCol="0">
            <a:spAutoFit/>
          </a:bodyPr>
          <a:lstStyle/>
          <a:p>
            <a:r>
              <a:rPr lang="en-US" dirty="0">
                <a:latin typeface="Lato" panose="020F0502020204030203" pitchFamily="34" charset="77"/>
              </a:rPr>
              <a:t>16,430 Trades</a:t>
            </a:r>
          </a:p>
          <a:p>
            <a:pPr marL="460375" lvl="1" indent="-227013">
              <a:buFont typeface="Arial" panose="020B0604020202020204" pitchFamily="34" charset="0"/>
              <a:buChar char="•"/>
            </a:pPr>
            <a:r>
              <a:rPr lang="en-US" sz="1400" dirty="0">
                <a:solidFill>
                  <a:srgbClr val="629CFF"/>
                </a:solidFill>
                <a:latin typeface="Lato" panose="020F0502020204030203" pitchFamily="34" charset="77"/>
              </a:rPr>
              <a:t>8,793 (D)</a:t>
            </a:r>
          </a:p>
          <a:p>
            <a:pPr marL="460375" lvl="1" indent="-227013">
              <a:buFont typeface="Arial" panose="020B0604020202020204" pitchFamily="34" charset="0"/>
              <a:buChar char="•"/>
            </a:pPr>
            <a:r>
              <a:rPr lang="en-US" sz="1400" dirty="0">
                <a:solidFill>
                  <a:srgbClr val="F8756D"/>
                </a:solidFill>
                <a:latin typeface="Lato" panose="020F0502020204030203" pitchFamily="34" charset="77"/>
              </a:rPr>
              <a:t>7,591 (R)</a:t>
            </a:r>
          </a:p>
        </p:txBody>
      </p:sp>
      <p:pic>
        <p:nvPicPr>
          <p:cNvPr id="14" name="Graphic 13">
            <a:extLst>
              <a:ext uri="{FF2B5EF4-FFF2-40B4-BE49-F238E27FC236}">
                <a16:creationId xmlns:a16="http://schemas.microsoft.com/office/drawing/2014/main" id="{7804ADE3-BE22-F0D4-50DE-835BBA8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203" y="4572631"/>
            <a:ext cx="914400" cy="914400"/>
          </a:xfrm>
          <a:prstGeom prst="rect">
            <a:avLst/>
          </a:prstGeom>
        </p:spPr>
      </p:pic>
      <p:sp>
        <p:nvSpPr>
          <p:cNvPr id="15" name="TextBox 14">
            <a:extLst>
              <a:ext uri="{FF2B5EF4-FFF2-40B4-BE49-F238E27FC236}">
                <a16:creationId xmlns:a16="http://schemas.microsoft.com/office/drawing/2014/main" id="{78EC86A4-8F45-A862-E837-331151640AF4}"/>
              </a:ext>
            </a:extLst>
          </p:cNvPr>
          <p:cNvSpPr txBox="1"/>
          <p:nvPr/>
        </p:nvSpPr>
        <p:spPr>
          <a:xfrm>
            <a:off x="8329730" y="4572631"/>
            <a:ext cx="2234898" cy="800219"/>
          </a:xfrm>
          <a:prstGeom prst="rect">
            <a:avLst/>
          </a:prstGeom>
          <a:noFill/>
        </p:spPr>
        <p:txBody>
          <a:bodyPr wrap="square" rtlCol="0">
            <a:spAutoFit/>
          </a:bodyPr>
          <a:lstStyle/>
          <a:p>
            <a:r>
              <a:rPr lang="en-US" dirty="0">
                <a:latin typeface="Lato" panose="020F0502020204030203" pitchFamily="34" charset="77"/>
              </a:rPr>
              <a:t>$1k – $25M</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~$22k – $80k</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$1k – 15k</a:t>
            </a:r>
            <a:endParaRPr lang="en-US" dirty="0">
              <a:latin typeface="Lato" panose="020F0502020204030203" pitchFamily="34" charset="77"/>
            </a:endParaRPr>
          </a:p>
        </p:txBody>
      </p:sp>
      <p:pic>
        <p:nvPicPr>
          <p:cNvPr id="18" name="Graphic 17">
            <a:extLst>
              <a:ext uri="{FF2B5EF4-FFF2-40B4-BE49-F238E27FC236}">
                <a16:creationId xmlns:a16="http://schemas.microsoft.com/office/drawing/2014/main" id="{1EC3B4F9-A4AD-5877-E15B-F762F61E91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6202" y="5617659"/>
            <a:ext cx="914400" cy="914400"/>
          </a:xfrm>
          <a:prstGeom prst="rect">
            <a:avLst/>
          </a:prstGeom>
        </p:spPr>
      </p:pic>
      <p:sp>
        <p:nvSpPr>
          <p:cNvPr id="19" name="TextBox 18">
            <a:extLst>
              <a:ext uri="{FF2B5EF4-FFF2-40B4-BE49-F238E27FC236}">
                <a16:creationId xmlns:a16="http://schemas.microsoft.com/office/drawing/2014/main" id="{9661EC67-C0E4-31AD-99F4-957F58F64A06}"/>
              </a:ext>
            </a:extLst>
          </p:cNvPr>
          <p:cNvSpPr txBox="1"/>
          <p:nvPr/>
        </p:nvSpPr>
        <p:spPr>
          <a:xfrm>
            <a:off x="8329730" y="5617659"/>
            <a:ext cx="2133955" cy="584775"/>
          </a:xfrm>
          <a:prstGeom prst="rect">
            <a:avLst/>
          </a:prstGeom>
          <a:noFill/>
        </p:spPr>
        <p:txBody>
          <a:bodyPr wrap="square" rtlCol="0">
            <a:spAutoFit/>
          </a:bodyPr>
          <a:lstStyle/>
          <a:p>
            <a:r>
              <a:rPr lang="en-US" dirty="0">
                <a:latin typeface="Lato" panose="020F0502020204030203" pitchFamily="34" charset="77"/>
              </a:rPr>
              <a:t>13% of Sell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A42"/>
                </a:solidFill>
                <a:effectLst/>
                <a:uLnTx/>
                <a:uFillTx/>
                <a:latin typeface="Lato" panose="020F0502020204030203" pitchFamily="34" charset="77"/>
                <a:ea typeface="+mn-ea"/>
                <a:cs typeface="+mn-cs"/>
              </a:rPr>
              <a:t>&gt;$200 Gain</a:t>
            </a:r>
            <a:endParaRPr lang="en-US" dirty="0">
              <a:latin typeface="Lato" panose="020F0502020204030203" pitchFamily="34" charset="77"/>
            </a:endParaRPr>
          </a:p>
        </p:txBody>
      </p:sp>
      <p:pic>
        <p:nvPicPr>
          <p:cNvPr id="26" name="Graphic 25">
            <a:extLst>
              <a:ext uri="{FF2B5EF4-FFF2-40B4-BE49-F238E27FC236}">
                <a16:creationId xmlns:a16="http://schemas.microsoft.com/office/drawing/2014/main" id="{40B5F9DE-0618-7B7F-A62B-ADE364A5F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6202" y="2600959"/>
            <a:ext cx="914400" cy="914400"/>
          </a:xfrm>
          <a:prstGeom prst="rect">
            <a:avLst/>
          </a:prstGeom>
        </p:spPr>
      </p:pic>
      <p:sp>
        <p:nvSpPr>
          <p:cNvPr id="27" name="TextBox 26">
            <a:extLst>
              <a:ext uri="{FF2B5EF4-FFF2-40B4-BE49-F238E27FC236}">
                <a16:creationId xmlns:a16="http://schemas.microsoft.com/office/drawing/2014/main" id="{C9DCC5B8-B79E-C697-DF13-A2ABF419C3DA}"/>
              </a:ext>
            </a:extLst>
          </p:cNvPr>
          <p:cNvSpPr txBox="1"/>
          <p:nvPr/>
        </p:nvSpPr>
        <p:spPr>
          <a:xfrm>
            <a:off x="8329730" y="3479073"/>
            <a:ext cx="2133955" cy="1015663"/>
          </a:xfrm>
          <a:prstGeom prst="rect">
            <a:avLst/>
          </a:prstGeom>
          <a:noFill/>
        </p:spPr>
        <p:txBody>
          <a:bodyPr wrap="square" rtlCol="0">
            <a:spAutoFit/>
          </a:bodyPr>
          <a:lstStyle/>
          <a:p>
            <a:r>
              <a:rPr lang="en-US" dirty="0">
                <a:latin typeface="Lato" panose="020F0502020204030203" pitchFamily="34" charset="77"/>
              </a:rPr>
              <a:t>Trade Count</a:t>
            </a:r>
          </a:p>
          <a:p>
            <a:pPr marL="460375" lvl="1" indent="-227013">
              <a:buFont typeface="Arial" panose="020B0604020202020204" pitchFamily="34" charset="0"/>
              <a:buChar char="•"/>
              <a:defRPr/>
            </a:pPr>
            <a:r>
              <a:rPr lang="en-US" sz="1400" dirty="0">
                <a:solidFill>
                  <a:srgbClr val="00BA42"/>
                </a:solidFill>
                <a:latin typeface="Lato" panose="020F0502020204030203" pitchFamily="34" charset="77"/>
              </a:rPr>
              <a:t>Range: 1 – 1,050 </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Avg: 82.6 Trades</a:t>
            </a:r>
          </a:p>
          <a:p>
            <a:pPr marL="460375" marR="0" lvl="1"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A42"/>
                </a:solidFill>
                <a:latin typeface="Lato" panose="020F0502020204030203" pitchFamily="34" charset="77"/>
              </a:rPr>
              <a:t>Median: 17</a:t>
            </a:r>
          </a:p>
        </p:txBody>
      </p:sp>
      <p:pic>
        <p:nvPicPr>
          <p:cNvPr id="28" name="Graphic 27">
            <a:extLst>
              <a:ext uri="{FF2B5EF4-FFF2-40B4-BE49-F238E27FC236}">
                <a16:creationId xmlns:a16="http://schemas.microsoft.com/office/drawing/2014/main" id="{EFF83666-6367-CDD1-7B42-DD21420684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6202" y="3479073"/>
            <a:ext cx="914400" cy="914400"/>
          </a:xfrm>
          <a:prstGeom prst="rect">
            <a:avLst/>
          </a:prstGeom>
        </p:spPr>
      </p:pic>
      <p:sp>
        <p:nvSpPr>
          <p:cNvPr id="29" name="TextBox 28">
            <a:extLst>
              <a:ext uri="{FF2B5EF4-FFF2-40B4-BE49-F238E27FC236}">
                <a16:creationId xmlns:a16="http://schemas.microsoft.com/office/drawing/2014/main" id="{C02E2495-0459-7731-E5E0-1A93A1E3E3A9}"/>
              </a:ext>
            </a:extLst>
          </p:cNvPr>
          <p:cNvSpPr txBox="1"/>
          <p:nvPr/>
        </p:nvSpPr>
        <p:spPr>
          <a:xfrm>
            <a:off x="2756263" y="203788"/>
            <a:ext cx="6679474" cy="769441"/>
          </a:xfrm>
          <a:prstGeom prst="rect">
            <a:avLst/>
          </a:prstGeom>
          <a:noFill/>
        </p:spPr>
        <p:txBody>
          <a:bodyPr wrap="square" rtlCol="0">
            <a:spAutoFit/>
          </a:bodyPr>
          <a:lstStyle/>
          <a:p>
            <a:pPr algn="ctr"/>
            <a:r>
              <a:rPr lang="en-US" sz="4400" b="1" dirty="0">
                <a:latin typeface="Lato" panose="020F0502020204030203" pitchFamily="34" charset="77"/>
              </a:rPr>
              <a:t>Data Summary</a:t>
            </a:r>
          </a:p>
        </p:txBody>
      </p:sp>
    </p:spTree>
    <p:extLst>
      <p:ext uri="{BB962C8B-B14F-4D97-AF65-F5344CB8AC3E}">
        <p14:creationId xmlns:p14="http://schemas.microsoft.com/office/powerpoint/2010/main" val="121133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19"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8362</TotalTime>
  <Words>3983</Words>
  <Application>Microsoft Macintosh PowerPoint</Application>
  <PresentationFormat>Widescreen</PresentationFormat>
  <Paragraphs>354</Paragraphs>
  <Slides>25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Arial</vt:lpstr>
      <vt:lpstr>Calibri</vt:lpstr>
      <vt:lpstr>Calibri Light</vt:lpstr>
      <vt:lpstr>Lato</vt:lpstr>
      <vt:lpstr>Söhne</vt:lpstr>
      <vt:lpstr>Symbol</vt:lpstr>
      <vt:lpstr>TiemposTextWeb</vt:lpstr>
      <vt:lpstr>Office Theme</vt:lpstr>
      <vt:lpstr>Timing the Stock Market with Congress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Ralston</dc:creator>
  <cp:lastModifiedBy>Brian Ralston</cp:lastModifiedBy>
  <cp:revision>25</cp:revision>
  <dcterms:created xsi:type="dcterms:W3CDTF">2023-02-12T15:43:30Z</dcterms:created>
  <dcterms:modified xsi:type="dcterms:W3CDTF">2023-03-21T15:01:41Z</dcterms:modified>
</cp:coreProperties>
</file>